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64" r:id="rId6"/>
    <p:sldId id="265" r:id="rId7"/>
    <p:sldId id="267" r:id="rId8"/>
    <p:sldId id="266" r:id="rId9"/>
    <p:sldId id="269" r:id="rId10"/>
    <p:sldId id="268" r:id="rId11"/>
    <p:sldId id="270" r:id="rId12"/>
    <p:sldId id="271" r:id="rId13"/>
    <p:sldId id="272" r:id="rId14"/>
    <p:sldId id="261" r:id="rId15"/>
    <p:sldId id="262"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1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085293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46C117F-5CCF-4837-BE5F-2B92066CAFAF}"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8662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4EB90BD-B6CE-46B7-997F-7313B992CCDC}"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9840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DB9D11F-B188-461D-B23F-39381795C052}"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9584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2E6D8D9-55A2-4063-B0F3-121F44549695}"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452063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D4B24536-994D-4021-A283-9F449C0DB509}" type="datetimeFigureOut">
              <a:rPr lang="en-US" smtClean="0"/>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502885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3CBBBB78-C96F-47B7-AB17-D852CA960AC9}" type="datetimeFigureOut">
              <a:rPr lang="en-US" smtClean="0"/>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590139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049467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4/25/2023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423723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8824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0578ACC-22D6-47C1-A373-4FD133E34F3C}" type="datetimeFigureOut">
              <a:rPr lang="en-US" smtClean="0"/>
              <a:t>4/25/2023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98570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71876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0322" y="3030008"/>
            <a:ext cx="4698355"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4/25/2023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90715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4/25/2023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74862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4/25/2023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58141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331444B-B92B-4E27-8C94-BB93EAF5CB18}"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65298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63EFA5E-FA76-400D-B3DC-F0BA90E6D107}" type="datetimeFigureOut">
              <a:rPr lang="en-US" smtClean="0"/>
              <a:t>4/25/2023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74791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12C"/>
            </a:gs>
            <a:gs pos="50000">
              <a:srgbClr val="FFF12C"/>
            </a:gs>
            <a:gs pos="89000">
              <a:schemeClr val="bg1"/>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4/25/2023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33011515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06DC06-55BD-4270-A1B0-F8D87DF46A9B}"/>
              </a:ext>
            </a:extLst>
          </p:cNvPr>
          <p:cNvSpPr>
            <a:spLocks noGrp="1"/>
          </p:cNvSpPr>
          <p:nvPr>
            <p:ph type="ctrTitle"/>
          </p:nvPr>
        </p:nvSpPr>
        <p:spPr>
          <a:xfrm>
            <a:off x="2023933" y="1090891"/>
            <a:ext cx="8144134" cy="1373070"/>
          </a:xfrm>
        </p:spPr>
        <p:txBody>
          <a:bodyPr/>
          <a:lstStyle/>
          <a:p>
            <a:pPr algn="ctr"/>
            <a:r>
              <a:rPr lang="nl-NL" sz="7200" dirty="0">
                <a:solidFill>
                  <a:schemeClr val="bg1"/>
                </a:solidFill>
              </a:rPr>
              <a:t>ALV 2023</a:t>
            </a:r>
          </a:p>
        </p:txBody>
      </p:sp>
      <p:pic>
        <p:nvPicPr>
          <p:cNvPr id="5" name="Afbeelding 4">
            <a:extLst>
              <a:ext uri="{FF2B5EF4-FFF2-40B4-BE49-F238E27FC236}">
                <a16:creationId xmlns:a16="http://schemas.microsoft.com/office/drawing/2014/main" id="{5C65D7AD-CB93-4A25-9F8A-350E939E6C2D}"/>
              </a:ext>
            </a:extLst>
          </p:cNvPr>
          <p:cNvPicPr>
            <a:picLocks noChangeAspect="1"/>
          </p:cNvPicPr>
          <p:nvPr/>
        </p:nvPicPr>
        <p:blipFill>
          <a:blip r:embed="rId2"/>
          <a:stretch>
            <a:fillRect/>
          </a:stretch>
        </p:blipFill>
        <p:spPr>
          <a:xfrm>
            <a:off x="1641577" y="3049616"/>
            <a:ext cx="2600325" cy="2352675"/>
          </a:xfrm>
          <a:prstGeom prst="rect">
            <a:avLst/>
          </a:prstGeom>
        </p:spPr>
      </p:pic>
    </p:spTree>
    <p:extLst>
      <p:ext uri="{BB962C8B-B14F-4D97-AF65-F5344CB8AC3E}">
        <p14:creationId xmlns:p14="http://schemas.microsoft.com/office/powerpoint/2010/main" val="527445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8C2E7-FA19-4824-A9FA-6ACB1559367B}"/>
              </a:ext>
            </a:extLst>
          </p:cNvPr>
          <p:cNvSpPr>
            <a:spLocks noGrp="1"/>
          </p:cNvSpPr>
          <p:nvPr>
            <p:ph type="title"/>
          </p:nvPr>
        </p:nvSpPr>
        <p:spPr/>
        <p:txBody>
          <a:bodyPr/>
          <a:lstStyle/>
          <a:p>
            <a:r>
              <a:rPr lang="nl-NL" dirty="0"/>
              <a:t>U</a:t>
            </a:r>
            <a:r>
              <a:rPr lang="nl-NL" sz="3600" dirty="0"/>
              <a:t>itleg en verantwoording</a:t>
            </a:r>
            <a:endParaRPr lang="nl-NL" dirty="0"/>
          </a:p>
        </p:txBody>
      </p:sp>
      <p:sp>
        <p:nvSpPr>
          <p:cNvPr id="5" name="Tekstvak 4">
            <a:extLst>
              <a:ext uri="{FF2B5EF4-FFF2-40B4-BE49-F238E27FC236}">
                <a16:creationId xmlns:a16="http://schemas.microsoft.com/office/drawing/2014/main" id="{51BE03EB-727E-4949-B017-2C27682D8909}"/>
              </a:ext>
            </a:extLst>
          </p:cNvPr>
          <p:cNvSpPr txBox="1"/>
          <p:nvPr/>
        </p:nvSpPr>
        <p:spPr>
          <a:xfrm>
            <a:off x="550506" y="2043404"/>
            <a:ext cx="9498563" cy="2031325"/>
          </a:xfrm>
          <a:prstGeom prst="rect">
            <a:avLst/>
          </a:prstGeom>
          <a:noFill/>
        </p:spPr>
        <p:txBody>
          <a:bodyPr wrap="square" rtlCol="0">
            <a:spAutoFit/>
          </a:bodyPr>
          <a:lstStyle/>
          <a:p>
            <a:r>
              <a:rPr lang="nl-NL" b="1" dirty="0">
                <a:solidFill>
                  <a:schemeClr val="bg1"/>
                </a:solidFill>
              </a:rPr>
              <a:t>Verzekering: </a:t>
            </a:r>
            <a:r>
              <a:rPr lang="nl-NL" dirty="0">
                <a:solidFill>
                  <a:schemeClr val="bg1"/>
                </a:solidFill>
              </a:rPr>
              <a:t>Niets in veranderd </a:t>
            </a:r>
          </a:p>
          <a:p>
            <a:r>
              <a:rPr lang="nl-NL" b="1" dirty="0">
                <a:solidFill>
                  <a:schemeClr val="bg1"/>
                </a:solidFill>
              </a:rPr>
              <a:t>Contributie ( leden ca 115 ): </a:t>
            </a:r>
            <a:r>
              <a:rPr lang="nl-NL" dirty="0">
                <a:solidFill>
                  <a:schemeClr val="bg1"/>
                </a:solidFill>
              </a:rPr>
              <a:t>Contributie inkosten zijn hoger doordat er een volledig jaar is getraind en contributie is ontvangen. Daarnaast hebben wij inkomsten gehad door de Re-Start introductie </a:t>
            </a:r>
          </a:p>
          <a:p>
            <a:r>
              <a:rPr lang="nl-NL" b="1" dirty="0">
                <a:solidFill>
                  <a:schemeClr val="bg1"/>
                </a:solidFill>
              </a:rPr>
              <a:t>Kleding: </a:t>
            </a:r>
            <a:r>
              <a:rPr lang="nl-NL" dirty="0">
                <a:solidFill>
                  <a:schemeClr val="bg1"/>
                </a:solidFill>
              </a:rPr>
              <a:t>Kleding aanbod voor de leden ; om een totaal prijs aan te bieden zijn sommige kosten voor de club, in verband met afname aantallen/bedrukken. Hierdoor zijn de kosten voor aanschaf hoger dan dat er binnenkomt aan gelden.</a:t>
            </a:r>
          </a:p>
        </p:txBody>
      </p:sp>
    </p:spTree>
    <p:extLst>
      <p:ext uri="{BB962C8B-B14F-4D97-AF65-F5344CB8AC3E}">
        <p14:creationId xmlns:p14="http://schemas.microsoft.com/office/powerpoint/2010/main" val="2798416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A34073-22BB-4B98-BB37-A500A532CF97}"/>
              </a:ext>
            </a:extLst>
          </p:cNvPr>
          <p:cNvSpPr>
            <a:spLocks noGrp="1"/>
          </p:cNvSpPr>
          <p:nvPr>
            <p:ph type="title"/>
          </p:nvPr>
        </p:nvSpPr>
        <p:spPr/>
        <p:txBody>
          <a:bodyPr/>
          <a:lstStyle/>
          <a:p>
            <a:r>
              <a:rPr lang="nl-NL" dirty="0"/>
              <a:t>Budget 2022-2023</a:t>
            </a:r>
          </a:p>
        </p:txBody>
      </p:sp>
      <p:sp>
        <p:nvSpPr>
          <p:cNvPr id="3" name="Tekstvak 2">
            <a:extLst>
              <a:ext uri="{FF2B5EF4-FFF2-40B4-BE49-F238E27FC236}">
                <a16:creationId xmlns:a16="http://schemas.microsoft.com/office/drawing/2014/main" id="{879CC3FA-5D07-4FC8-A109-E0B036126A24}"/>
              </a:ext>
            </a:extLst>
          </p:cNvPr>
          <p:cNvSpPr txBox="1"/>
          <p:nvPr/>
        </p:nvSpPr>
        <p:spPr>
          <a:xfrm>
            <a:off x="680321" y="2438512"/>
            <a:ext cx="9032033" cy="2585323"/>
          </a:xfrm>
          <a:prstGeom prst="rect">
            <a:avLst/>
          </a:prstGeom>
          <a:noFill/>
        </p:spPr>
        <p:txBody>
          <a:bodyPr wrap="square" rtlCol="0">
            <a:spAutoFit/>
          </a:bodyPr>
          <a:lstStyle/>
          <a:p>
            <a:r>
              <a:rPr lang="nl-NL" dirty="0">
                <a:solidFill>
                  <a:schemeClr val="bg1"/>
                </a:solidFill>
              </a:rPr>
              <a:t>Begroting 2023-2024 </a:t>
            </a:r>
          </a:p>
          <a:p>
            <a:r>
              <a:rPr lang="nl-NL" dirty="0">
                <a:solidFill>
                  <a:schemeClr val="bg1"/>
                </a:solidFill>
              </a:rPr>
              <a:t>Het onderste deel van het overzicht betreft alle te verwachten kosten en opbrengsten in de periode van 1-4-2023 t/m 31-3-2024. </a:t>
            </a:r>
          </a:p>
          <a:p>
            <a:r>
              <a:rPr lang="nl-NL" dirty="0">
                <a:solidFill>
                  <a:schemeClr val="bg1"/>
                </a:solidFill>
              </a:rPr>
              <a:t>Voor trainers verwachten we 12.000 euro aan kosten. </a:t>
            </a:r>
          </a:p>
          <a:p>
            <a:r>
              <a:rPr lang="nl-NL" dirty="0">
                <a:solidFill>
                  <a:schemeClr val="bg1"/>
                </a:solidFill>
              </a:rPr>
              <a:t>Voor activiteiten en bijeenkomsten 1.600 euro beschikbaar. We gaan er vanuit in deze post Corona periode dat er weer meer georganiseerd gaat worden. </a:t>
            </a:r>
          </a:p>
          <a:p>
            <a:r>
              <a:rPr lang="nl-NL" dirty="0">
                <a:solidFill>
                  <a:schemeClr val="bg1"/>
                </a:solidFill>
              </a:rPr>
              <a:t>Voor de huur van HCOB gaan we per kwartaal ca 395 euro betalen. </a:t>
            </a:r>
          </a:p>
          <a:p>
            <a:r>
              <a:rPr lang="nl-NL" dirty="0">
                <a:solidFill>
                  <a:schemeClr val="bg1"/>
                </a:solidFill>
              </a:rPr>
              <a:t>Voor inkomsten aan contributie gaan we uit van gemiddeld 111 betalende leden. </a:t>
            </a:r>
          </a:p>
          <a:p>
            <a:r>
              <a:rPr lang="nl-NL" dirty="0">
                <a:solidFill>
                  <a:schemeClr val="bg1"/>
                </a:solidFill>
              </a:rPr>
              <a:t>De totale begroting is sluitend dus saldo 0.</a:t>
            </a:r>
          </a:p>
        </p:txBody>
      </p:sp>
    </p:spTree>
    <p:extLst>
      <p:ext uri="{BB962C8B-B14F-4D97-AF65-F5344CB8AC3E}">
        <p14:creationId xmlns:p14="http://schemas.microsoft.com/office/powerpoint/2010/main" val="76272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12C"/>
            </a:gs>
            <a:gs pos="76000">
              <a:srgbClr val="FFF12C"/>
            </a:gs>
            <a:gs pos="95000">
              <a:schemeClr val="bg1"/>
            </a:gs>
          </a:gsLst>
          <a:lin ang="2520000" scaled="0"/>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0FA37F-08E6-4087-A7D7-977623EFDE63}"/>
              </a:ext>
            </a:extLst>
          </p:cNvPr>
          <p:cNvSpPr>
            <a:spLocks noGrp="1"/>
          </p:cNvSpPr>
          <p:nvPr>
            <p:ph type="title"/>
          </p:nvPr>
        </p:nvSpPr>
        <p:spPr/>
        <p:txBody>
          <a:bodyPr>
            <a:normAutofit/>
          </a:bodyPr>
          <a:lstStyle/>
          <a:p>
            <a:r>
              <a:rPr lang="nl-NL" sz="2800" dirty="0"/>
              <a:t>Verklaring Kascommissie 2021-2022</a:t>
            </a:r>
          </a:p>
        </p:txBody>
      </p:sp>
      <p:sp>
        <p:nvSpPr>
          <p:cNvPr id="3" name="Tekstvak 2">
            <a:extLst>
              <a:ext uri="{FF2B5EF4-FFF2-40B4-BE49-F238E27FC236}">
                <a16:creationId xmlns:a16="http://schemas.microsoft.com/office/drawing/2014/main" id="{D2100EF5-0830-4C6C-BA99-2783BB328229}"/>
              </a:ext>
            </a:extLst>
          </p:cNvPr>
          <p:cNvSpPr txBox="1"/>
          <p:nvPr/>
        </p:nvSpPr>
        <p:spPr>
          <a:xfrm>
            <a:off x="4705760" y="1649500"/>
            <a:ext cx="5849678" cy="369332"/>
          </a:xfrm>
          <a:prstGeom prst="rect">
            <a:avLst/>
          </a:prstGeom>
          <a:noFill/>
        </p:spPr>
        <p:txBody>
          <a:bodyPr wrap="none" rtlCol="0">
            <a:spAutoFit/>
          </a:bodyPr>
          <a:lstStyle/>
          <a:p>
            <a:r>
              <a:rPr lang="nl-NL" dirty="0"/>
              <a:t>Sander Ettema / Joyce Kleinschiphorst / Melvin Kroon </a:t>
            </a:r>
          </a:p>
        </p:txBody>
      </p:sp>
      <p:sp>
        <p:nvSpPr>
          <p:cNvPr id="11" name="Tekstvak 10">
            <a:extLst>
              <a:ext uri="{FF2B5EF4-FFF2-40B4-BE49-F238E27FC236}">
                <a16:creationId xmlns:a16="http://schemas.microsoft.com/office/drawing/2014/main" id="{B87AD932-B602-4E2E-BDB0-5CA4B097158C}"/>
              </a:ext>
            </a:extLst>
          </p:cNvPr>
          <p:cNvSpPr txBox="1"/>
          <p:nvPr/>
        </p:nvSpPr>
        <p:spPr>
          <a:xfrm>
            <a:off x="680321" y="2046071"/>
            <a:ext cx="9508708" cy="4524315"/>
          </a:xfrm>
          <a:prstGeom prst="rect">
            <a:avLst/>
          </a:prstGeom>
          <a:noFill/>
        </p:spPr>
        <p:txBody>
          <a:bodyPr wrap="square">
            <a:spAutoFit/>
          </a:bodyPr>
          <a:lstStyle/>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Op donderdag 12 april 2023 heeft de kascommissie in nieuwe samenstelling de boekhouding 2021-2022 van de vereniging gecontroleerd. Dit is een jaar na afloop van het bestuursjaar. We constateren dat wettelijke is vereist dat het bestuur binnen 6 maanden na afloop van het bestuursjaar een jaarverslag aan de ALV ter goedkeuring voorlegt. Deze termijn is ruimschoots overtreden. Vanuit het bestuur is vanwege de corona maatregelen heeft het bestuur zelfstandig besloten dit uit te stellen. Formeel had dit ter besluitvorming aan de leden moeten worden voorgelegd, bijvoorbeeld via een online uitvraging.</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controle verliep zonder opvallende constateringen. De adviezen van de kascommissie naar aanleiding van de vorige controle zijn door de penningmeester verwerkt. Hierdoor vereiste de vergelijking tussen de financiële administratie, de bankrekeningen en de verantwoording nauwelijks toelichting.</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Onze conclusie:</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hebben geen inhoudelijke onregelmatigheden aangetroffen. Vanwege de Corona maatregelen is het moeilijker geweest om grip op de financiële huishouding te houden. Het bestuur heeft hierin daadkrachtig gehandeld, met positief resultaat.</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Met vertrouwen adviseren we de vergadering om decharge te verlenen aan het bestuur over het boekjaar 2021-2022. Daarnaast bedanken we het bestuur voor het goede werk in de toch uitdagende omstandigheden.</a:t>
            </a:r>
          </a:p>
        </p:txBody>
      </p:sp>
    </p:spTree>
    <p:extLst>
      <p:ext uri="{BB962C8B-B14F-4D97-AF65-F5344CB8AC3E}">
        <p14:creationId xmlns:p14="http://schemas.microsoft.com/office/powerpoint/2010/main" val="223127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12C"/>
            </a:gs>
            <a:gs pos="83000">
              <a:srgbClr val="FFF12C"/>
            </a:gs>
            <a:gs pos="99000">
              <a:schemeClr val="bg1"/>
            </a:gs>
          </a:gsLst>
          <a:lin ang="2520000" scaled="0"/>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0FA37F-08E6-4087-A7D7-977623EFDE63}"/>
              </a:ext>
            </a:extLst>
          </p:cNvPr>
          <p:cNvSpPr>
            <a:spLocks noGrp="1"/>
          </p:cNvSpPr>
          <p:nvPr>
            <p:ph type="title"/>
          </p:nvPr>
        </p:nvSpPr>
        <p:spPr/>
        <p:txBody>
          <a:bodyPr>
            <a:normAutofit/>
          </a:bodyPr>
          <a:lstStyle/>
          <a:p>
            <a:r>
              <a:rPr lang="nl-NL" sz="2800" dirty="0"/>
              <a:t>Verklaring Kascommissie 2022-2023</a:t>
            </a:r>
          </a:p>
        </p:txBody>
      </p:sp>
      <p:sp>
        <p:nvSpPr>
          <p:cNvPr id="3" name="Tekstvak 2">
            <a:extLst>
              <a:ext uri="{FF2B5EF4-FFF2-40B4-BE49-F238E27FC236}">
                <a16:creationId xmlns:a16="http://schemas.microsoft.com/office/drawing/2014/main" id="{D2100EF5-0830-4C6C-BA99-2783BB328229}"/>
              </a:ext>
            </a:extLst>
          </p:cNvPr>
          <p:cNvSpPr txBox="1"/>
          <p:nvPr/>
        </p:nvSpPr>
        <p:spPr>
          <a:xfrm>
            <a:off x="4705760" y="1649500"/>
            <a:ext cx="5849678" cy="369332"/>
          </a:xfrm>
          <a:prstGeom prst="rect">
            <a:avLst/>
          </a:prstGeom>
          <a:noFill/>
        </p:spPr>
        <p:txBody>
          <a:bodyPr wrap="none" rtlCol="0">
            <a:spAutoFit/>
          </a:bodyPr>
          <a:lstStyle/>
          <a:p>
            <a:r>
              <a:rPr lang="nl-NL" dirty="0"/>
              <a:t>Sander Ettema / Joyce Kleinschiphorst / Melvin Kroon </a:t>
            </a:r>
          </a:p>
        </p:txBody>
      </p:sp>
      <p:sp>
        <p:nvSpPr>
          <p:cNvPr id="11" name="Tekstvak 10">
            <a:extLst>
              <a:ext uri="{FF2B5EF4-FFF2-40B4-BE49-F238E27FC236}">
                <a16:creationId xmlns:a16="http://schemas.microsoft.com/office/drawing/2014/main" id="{B87AD932-B602-4E2E-BDB0-5CA4B097158C}"/>
              </a:ext>
            </a:extLst>
          </p:cNvPr>
          <p:cNvSpPr txBox="1"/>
          <p:nvPr/>
        </p:nvSpPr>
        <p:spPr>
          <a:xfrm>
            <a:off x="680321" y="2046072"/>
            <a:ext cx="10796332" cy="4770537"/>
          </a:xfrm>
          <a:prstGeom prst="rect">
            <a:avLst/>
          </a:prstGeom>
          <a:noFill/>
        </p:spPr>
        <p:txBody>
          <a:bodyPr wrap="square">
            <a:spAutoFit/>
          </a:bodyPr>
          <a:lstStyle/>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Tegelijk met de kascontrole over 2021-2022 heeft de kascommissie op donderdag 12 april 2023 controle uitgevoerd over het boekhaar 2022-2023. Aangezien er in 2022 geen ALV heeft plaatsgevonden, is er tijdens dit boekjaar geen formeel door de leden vastgestelde begroting beschikbaar als basis voor de controle. Als kascommissie zijn we van mening dat de maatschappelijke omstandigheden voldoende verantwoording zijn voor het ontbreken van deze basis.</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Als basis voor de controle hebben we het antwoord op twee vragen gezocht:</a:t>
            </a:r>
          </a:p>
          <a:p>
            <a:pPr marL="342900" lvl="0" indent="-342900">
              <a:buFont typeface="Calibri" panose="020F0502020204030204" pitchFamily="34" charset="0"/>
              <a:buChar cha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Zijn er bijzondere afwijkingen in de uitgaven ten opzichte van het vorige boekjaar?</a:t>
            </a:r>
          </a:p>
          <a:p>
            <a:pPr marL="342900" lvl="0" indent="-342900">
              <a:buFont typeface="Calibri" panose="020F0502020204030204" pitchFamily="34" charset="0"/>
              <a:buChar cha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Zijn de uitgaven gedurende het boekjaar doelmatig?</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financiële administratie bevatte voldoende informatie om deze vragen te beantwoorden. Er bleken geen heel bijzondere afwijkingen ten opzichte van eerdere jaren. Afwijkingen die er wel waren, bleken goed verklaarbaar. Ook de doelmatigheid van de uitgaven bleek positief.</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Onze nieuwe penningmeester, Valentijn Sieders, heeft de boekhouding verplaatst van Excel naar een boekhoudpakket. Dit geeft meer grip. Voor het eerst in jaren is het gelukt om de afrekening te presenteren in de maand na afloop van het boekjaar, waarvoor complimenten.</a:t>
            </a:r>
          </a:p>
          <a:p>
            <a:pPr>
              <a:tabLst>
                <a:tab pos="630555" algn="l"/>
              </a:tabLst>
            </a:pPr>
            <a:endPar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Onze conclusie:</a:t>
            </a:r>
          </a:p>
          <a:p>
            <a:pPr>
              <a:tabLst>
                <a:tab pos="630555" algn="l"/>
              </a:tabLst>
            </a:pPr>
            <a:r>
              <a:rPr lang="nl-NL"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hebben geen onregelmatigheden aangetroffen. Met vertrouwen adviseren we de vergadering om decharge te verlenen aan het bestuur over het afgelopen boekjaar. Daarnaast bedanken we het bestuur voor het goede werk van het afgelopen jaar.</a:t>
            </a:r>
          </a:p>
        </p:txBody>
      </p:sp>
    </p:spTree>
    <p:extLst>
      <p:ext uri="{BB962C8B-B14F-4D97-AF65-F5344CB8AC3E}">
        <p14:creationId xmlns:p14="http://schemas.microsoft.com/office/powerpoint/2010/main" val="3091031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9886B-0A99-4775-B01B-6029836F9A34}"/>
              </a:ext>
            </a:extLst>
          </p:cNvPr>
          <p:cNvSpPr>
            <a:spLocks noGrp="1"/>
          </p:cNvSpPr>
          <p:nvPr>
            <p:ph type="title"/>
          </p:nvPr>
        </p:nvSpPr>
        <p:spPr/>
        <p:txBody>
          <a:bodyPr>
            <a:normAutofit fontScale="90000"/>
          </a:bodyPr>
          <a:lstStyle/>
          <a:p>
            <a:r>
              <a:rPr lang="nl-NL" dirty="0"/>
              <a:t>Evenementen Commissie</a:t>
            </a:r>
            <a:br>
              <a:rPr lang="nl-NL" dirty="0"/>
            </a:br>
            <a:br>
              <a:rPr lang="nl-NL" dirty="0"/>
            </a:br>
            <a:endParaRPr lang="nl-NL" dirty="0"/>
          </a:p>
        </p:txBody>
      </p:sp>
      <p:pic>
        <p:nvPicPr>
          <p:cNvPr id="4" name="Graphic 3" descr="Lopen met effen opvulling">
            <a:extLst>
              <a:ext uri="{FF2B5EF4-FFF2-40B4-BE49-F238E27FC236}">
                <a16:creationId xmlns:a16="http://schemas.microsoft.com/office/drawing/2014/main" id="{50FB1CB4-983F-491D-95C8-C1B589349D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35081" y="2768081"/>
            <a:ext cx="1321837" cy="1321837"/>
          </a:xfrm>
          <a:prstGeom prst="rect">
            <a:avLst/>
          </a:prstGeom>
        </p:spPr>
      </p:pic>
      <p:pic>
        <p:nvPicPr>
          <p:cNvPr id="5" name="Afbeelding 4">
            <a:extLst>
              <a:ext uri="{FF2B5EF4-FFF2-40B4-BE49-F238E27FC236}">
                <a16:creationId xmlns:a16="http://schemas.microsoft.com/office/drawing/2014/main" id="{FED1405D-717C-4BC9-923D-5EF08D835A82}"/>
              </a:ext>
            </a:extLst>
          </p:cNvPr>
          <p:cNvPicPr>
            <a:picLocks noChangeAspect="1"/>
          </p:cNvPicPr>
          <p:nvPr/>
        </p:nvPicPr>
        <p:blipFill>
          <a:blip r:embed="rId4"/>
          <a:stretch>
            <a:fillRect/>
          </a:stretch>
        </p:blipFill>
        <p:spPr>
          <a:xfrm>
            <a:off x="1641577" y="3049616"/>
            <a:ext cx="2600325" cy="2352675"/>
          </a:xfrm>
          <a:prstGeom prst="rect">
            <a:avLst/>
          </a:prstGeom>
        </p:spPr>
      </p:pic>
    </p:spTree>
    <p:extLst>
      <p:ext uri="{BB962C8B-B14F-4D97-AF65-F5344CB8AC3E}">
        <p14:creationId xmlns:p14="http://schemas.microsoft.com/office/powerpoint/2010/main" val="254436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9886B-0A99-4775-B01B-6029836F9A34}"/>
              </a:ext>
            </a:extLst>
          </p:cNvPr>
          <p:cNvSpPr>
            <a:spLocks noGrp="1"/>
          </p:cNvSpPr>
          <p:nvPr>
            <p:ph type="title"/>
          </p:nvPr>
        </p:nvSpPr>
        <p:spPr/>
        <p:txBody>
          <a:bodyPr>
            <a:normAutofit fontScale="90000"/>
          </a:bodyPr>
          <a:lstStyle/>
          <a:p>
            <a:r>
              <a:rPr lang="nl-NL" dirty="0"/>
              <a:t>Het Bestuur</a:t>
            </a:r>
            <a:br>
              <a:rPr lang="nl-NL" dirty="0">
                <a:solidFill>
                  <a:schemeClr val="bg1"/>
                </a:solidFill>
              </a:rPr>
            </a:br>
            <a:br>
              <a:rPr lang="nl-NL" dirty="0">
                <a:solidFill>
                  <a:schemeClr val="bg1"/>
                </a:solidFill>
              </a:rPr>
            </a:br>
            <a:endParaRPr lang="nl-NL" dirty="0"/>
          </a:p>
        </p:txBody>
      </p:sp>
      <p:pic>
        <p:nvPicPr>
          <p:cNvPr id="4" name="Graphic 3" descr="Gebruikers met effen opvulling">
            <a:extLst>
              <a:ext uri="{FF2B5EF4-FFF2-40B4-BE49-F238E27FC236}">
                <a16:creationId xmlns:a16="http://schemas.microsoft.com/office/drawing/2014/main" id="{A52F1551-7508-4E78-B77F-9C057530EC6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02424" y="2735424"/>
            <a:ext cx="1387151" cy="1387151"/>
          </a:xfrm>
          <a:prstGeom prst="rect">
            <a:avLst/>
          </a:prstGeom>
        </p:spPr>
      </p:pic>
      <p:pic>
        <p:nvPicPr>
          <p:cNvPr id="5" name="Afbeelding 4">
            <a:extLst>
              <a:ext uri="{FF2B5EF4-FFF2-40B4-BE49-F238E27FC236}">
                <a16:creationId xmlns:a16="http://schemas.microsoft.com/office/drawing/2014/main" id="{E658F5E2-52BE-40EB-9FF4-7536A6F8E3B3}"/>
              </a:ext>
            </a:extLst>
          </p:cNvPr>
          <p:cNvPicPr>
            <a:picLocks noChangeAspect="1"/>
          </p:cNvPicPr>
          <p:nvPr/>
        </p:nvPicPr>
        <p:blipFill>
          <a:blip r:embed="rId4"/>
          <a:stretch>
            <a:fillRect/>
          </a:stretch>
        </p:blipFill>
        <p:spPr>
          <a:xfrm>
            <a:off x="1641577" y="3049616"/>
            <a:ext cx="2600325" cy="2352675"/>
          </a:xfrm>
          <a:prstGeom prst="rect">
            <a:avLst/>
          </a:prstGeom>
        </p:spPr>
      </p:pic>
    </p:spTree>
    <p:extLst>
      <p:ext uri="{BB962C8B-B14F-4D97-AF65-F5344CB8AC3E}">
        <p14:creationId xmlns:p14="http://schemas.microsoft.com/office/powerpoint/2010/main" val="3640525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9886B-0A99-4775-B01B-6029836F9A34}"/>
              </a:ext>
            </a:extLst>
          </p:cNvPr>
          <p:cNvSpPr>
            <a:spLocks noGrp="1"/>
          </p:cNvSpPr>
          <p:nvPr>
            <p:ph type="title"/>
          </p:nvPr>
        </p:nvSpPr>
        <p:spPr/>
        <p:txBody>
          <a:bodyPr>
            <a:normAutofit/>
          </a:bodyPr>
          <a:lstStyle/>
          <a:p>
            <a:r>
              <a:rPr lang="nl-NL" dirty="0"/>
              <a:t>Rondvraag en sluiting </a:t>
            </a:r>
            <a:br>
              <a:rPr lang="nl-NL" dirty="0">
                <a:solidFill>
                  <a:schemeClr val="bg1"/>
                </a:solidFill>
              </a:rPr>
            </a:br>
            <a:endParaRPr lang="nl-NL" dirty="0"/>
          </a:p>
        </p:txBody>
      </p:sp>
      <p:pic>
        <p:nvPicPr>
          <p:cNvPr id="4" name="Graphic 3" descr="Vragen met effen opvulling">
            <a:extLst>
              <a:ext uri="{FF2B5EF4-FFF2-40B4-BE49-F238E27FC236}">
                <a16:creationId xmlns:a16="http://schemas.microsoft.com/office/drawing/2014/main" id="{8449C03F-055F-48F0-93D8-A94022EE2B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99179" y="2432179"/>
            <a:ext cx="1993641" cy="1993641"/>
          </a:xfrm>
          <a:prstGeom prst="rect">
            <a:avLst/>
          </a:prstGeom>
        </p:spPr>
      </p:pic>
      <p:pic>
        <p:nvPicPr>
          <p:cNvPr id="5" name="Afbeelding 4">
            <a:extLst>
              <a:ext uri="{FF2B5EF4-FFF2-40B4-BE49-F238E27FC236}">
                <a16:creationId xmlns:a16="http://schemas.microsoft.com/office/drawing/2014/main" id="{07D441D7-27D0-4588-9186-51E531DC55B9}"/>
              </a:ext>
            </a:extLst>
          </p:cNvPr>
          <p:cNvPicPr>
            <a:picLocks noChangeAspect="1"/>
          </p:cNvPicPr>
          <p:nvPr/>
        </p:nvPicPr>
        <p:blipFill>
          <a:blip r:embed="rId4"/>
          <a:stretch>
            <a:fillRect/>
          </a:stretch>
        </p:blipFill>
        <p:spPr>
          <a:xfrm>
            <a:off x="1641577" y="3049616"/>
            <a:ext cx="2600325" cy="2352675"/>
          </a:xfrm>
          <a:prstGeom prst="rect">
            <a:avLst/>
          </a:prstGeom>
        </p:spPr>
      </p:pic>
    </p:spTree>
    <p:extLst>
      <p:ext uri="{BB962C8B-B14F-4D97-AF65-F5344CB8AC3E}">
        <p14:creationId xmlns:p14="http://schemas.microsoft.com/office/powerpoint/2010/main" val="396079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3C3724-CEEC-455A-8033-CAD6F353CF3F}"/>
              </a:ext>
            </a:extLst>
          </p:cNvPr>
          <p:cNvSpPr>
            <a:spLocks noGrp="1"/>
          </p:cNvSpPr>
          <p:nvPr>
            <p:ph type="title"/>
          </p:nvPr>
        </p:nvSpPr>
        <p:spPr/>
        <p:txBody>
          <a:bodyPr>
            <a:normAutofit/>
          </a:bodyPr>
          <a:lstStyle/>
          <a:p>
            <a:pPr algn="ctr"/>
            <a:r>
              <a:rPr lang="nl-NL" sz="7200" dirty="0">
                <a:solidFill>
                  <a:schemeClr val="bg1"/>
                </a:solidFill>
              </a:rPr>
              <a:t>AGENDA</a:t>
            </a:r>
          </a:p>
        </p:txBody>
      </p:sp>
      <p:sp>
        <p:nvSpPr>
          <p:cNvPr id="3" name="Tijdelijke aanduiding voor inhoud 2">
            <a:extLst>
              <a:ext uri="{FF2B5EF4-FFF2-40B4-BE49-F238E27FC236}">
                <a16:creationId xmlns:a16="http://schemas.microsoft.com/office/drawing/2014/main" id="{E34BB80A-219E-4B05-9E13-6A4279E63099}"/>
              </a:ext>
            </a:extLst>
          </p:cNvPr>
          <p:cNvSpPr>
            <a:spLocks noGrp="1"/>
          </p:cNvSpPr>
          <p:nvPr>
            <p:ph idx="1"/>
          </p:nvPr>
        </p:nvSpPr>
        <p:spPr>
          <a:xfrm>
            <a:off x="680321" y="2336872"/>
            <a:ext cx="10385785" cy="3634719"/>
          </a:xfrm>
        </p:spPr>
        <p:txBody>
          <a:bodyPr>
            <a:normAutofit/>
          </a:bodyPr>
          <a:lstStyle/>
          <a:p>
            <a:pPr marL="0" indent="0">
              <a:buNone/>
            </a:pPr>
            <a:r>
              <a:rPr lang="nl-NL" dirty="0">
                <a:solidFill>
                  <a:schemeClr val="bg1"/>
                </a:solidFill>
              </a:rPr>
              <a:t>1 Opening en woord door de voorzitter ’’terugblik en vooruit kijken’’</a:t>
            </a:r>
          </a:p>
          <a:p>
            <a:pPr marL="0" indent="0">
              <a:buNone/>
            </a:pPr>
            <a:r>
              <a:rPr lang="nl-NL" dirty="0">
                <a:solidFill>
                  <a:schemeClr val="bg1"/>
                </a:solidFill>
              </a:rPr>
              <a:t>2 Verslag van de penningmeester en de kascommissie 2021/2024</a:t>
            </a:r>
          </a:p>
          <a:p>
            <a:pPr marL="0" indent="0">
              <a:buNone/>
            </a:pPr>
            <a:r>
              <a:rPr lang="nl-NL" dirty="0">
                <a:solidFill>
                  <a:schemeClr val="bg1"/>
                </a:solidFill>
              </a:rPr>
              <a:t>3 Evenementen Commissie</a:t>
            </a:r>
          </a:p>
          <a:p>
            <a:pPr marL="0" indent="0">
              <a:buNone/>
            </a:pPr>
            <a:r>
              <a:rPr lang="nl-NL" dirty="0">
                <a:solidFill>
                  <a:schemeClr val="bg1"/>
                </a:solidFill>
              </a:rPr>
              <a:t>4 Het Bestuur</a:t>
            </a:r>
          </a:p>
          <a:p>
            <a:pPr marL="0" indent="0">
              <a:buNone/>
            </a:pPr>
            <a:r>
              <a:rPr lang="nl-NL" dirty="0">
                <a:solidFill>
                  <a:schemeClr val="bg1"/>
                </a:solidFill>
              </a:rPr>
              <a:t>5 Rondvraag en sluiting</a:t>
            </a:r>
          </a:p>
        </p:txBody>
      </p:sp>
    </p:spTree>
    <p:extLst>
      <p:ext uri="{BB962C8B-B14F-4D97-AF65-F5344CB8AC3E}">
        <p14:creationId xmlns:p14="http://schemas.microsoft.com/office/powerpoint/2010/main" val="3265867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9886B-0A99-4775-B01B-6029836F9A34}"/>
              </a:ext>
            </a:extLst>
          </p:cNvPr>
          <p:cNvSpPr>
            <a:spLocks noGrp="1"/>
          </p:cNvSpPr>
          <p:nvPr>
            <p:ph type="title"/>
          </p:nvPr>
        </p:nvSpPr>
        <p:spPr/>
        <p:txBody>
          <a:bodyPr>
            <a:normAutofit fontScale="90000"/>
          </a:bodyPr>
          <a:lstStyle/>
          <a:p>
            <a:r>
              <a:rPr lang="nl-NL" dirty="0"/>
              <a:t>Opening en woord door de voorzitter ’’terugblik en vooruit kijken’’</a:t>
            </a:r>
            <a:br>
              <a:rPr lang="nl-NL" dirty="0">
                <a:solidFill>
                  <a:schemeClr val="bg1"/>
                </a:solidFill>
              </a:rPr>
            </a:br>
            <a:endParaRPr lang="nl-NL" dirty="0"/>
          </a:p>
        </p:txBody>
      </p:sp>
      <p:pic>
        <p:nvPicPr>
          <p:cNvPr id="4" name="Graphic 3" descr="Kaart met speld met effen opvulling">
            <a:extLst>
              <a:ext uri="{FF2B5EF4-FFF2-40B4-BE49-F238E27FC236}">
                <a16:creationId xmlns:a16="http://schemas.microsoft.com/office/drawing/2014/main" id="{A787F9A4-BBA5-4FEC-9295-79985F54F6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67130" y="2600130"/>
            <a:ext cx="1657739" cy="1657739"/>
          </a:xfrm>
          <a:prstGeom prst="rect">
            <a:avLst/>
          </a:prstGeom>
        </p:spPr>
      </p:pic>
      <p:pic>
        <p:nvPicPr>
          <p:cNvPr id="5" name="Afbeelding 4">
            <a:extLst>
              <a:ext uri="{FF2B5EF4-FFF2-40B4-BE49-F238E27FC236}">
                <a16:creationId xmlns:a16="http://schemas.microsoft.com/office/drawing/2014/main" id="{B4615338-6621-4CD3-8120-5A561E5FC9F1}"/>
              </a:ext>
            </a:extLst>
          </p:cNvPr>
          <p:cNvPicPr>
            <a:picLocks noChangeAspect="1"/>
          </p:cNvPicPr>
          <p:nvPr/>
        </p:nvPicPr>
        <p:blipFill>
          <a:blip r:embed="rId4"/>
          <a:stretch>
            <a:fillRect/>
          </a:stretch>
        </p:blipFill>
        <p:spPr>
          <a:xfrm>
            <a:off x="1641577" y="3049616"/>
            <a:ext cx="2600325" cy="2352675"/>
          </a:xfrm>
          <a:prstGeom prst="rect">
            <a:avLst/>
          </a:prstGeom>
        </p:spPr>
      </p:pic>
    </p:spTree>
    <p:extLst>
      <p:ext uri="{BB962C8B-B14F-4D97-AF65-F5344CB8AC3E}">
        <p14:creationId xmlns:p14="http://schemas.microsoft.com/office/powerpoint/2010/main" val="342836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29886B-0A99-4775-B01B-6029836F9A34}"/>
              </a:ext>
            </a:extLst>
          </p:cNvPr>
          <p:cNvSpPr>
            <a:spLocks noGrp="1"/>
          </p:cNvSpPr>
          <p:nvPr>
            <p:ph type="title"/>
          </p:nvPr>
        </p:nvSpPr>
        <p:spPr/>
        <p:txBody>
          <a:bodyPr>
            <a:normAutofit fontScale="90000"/>
          </a:bodyPr>
          <a:lstStyle/>
          <a:p>
            <a:r>
              <a:rPr lang="nl-NL" dirty="0"/>
              <a:t>Verslag van de penningmeester en de kascommissie 2021/2024</a:t>
            </a:r>
            <a:br>
              <a:rPr lang="nl-NL" dirty="0">
                <a:solidFill>
                  <a:schemeClr val="bg1"/>
                </a:solidFill>
              </a:rPr>
            </a:br>
            <a:endParaRPr lang="nl-NL" dirty="0"/>
          </a:p>
        </p:txBody>
      </p:sp>
      <p:pic>
        <p:nvPicPr>
          <p:cNvPr id="4" name="Graphic 3" descr="Munten met effen opvulling">
            <a:extLst>
              <a:ext uri="{FF2B5EF4-FFF2-40B4-BE49-F238E27FC236}">
                <a16:creationId xmlns:a16="http://schemas.microsoft.com/office/drawing/2014/main" id="{258FBC67-37F8-4A7C-8EA0-342FA238EA5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51106" y="2684106"/>
            <a:ext cx="1489788" cy="1489788"/>
          </a:xfrm>
          <a:prstGeom prst="rect">
            <a:avLst/>
          </a:prstGeom>
        </p:spPr>
      </p:pic>
      <p:pic>
        <p:nvPicPr>
          <p:cNvPr id="5" name="Afbeelding 4">
            <a:extLst>
              <a:ext uri="{FF2B5EF4-FFF2-40B4-BE49-F238E27FC236}">
                <a16:creationId xmlns:a16="http://schemas.microsoft.com/office/drawing/2014/main" id="{37CA81CF-19F5-41E5-8FE4-DD05DD39C034}"/>
              </a:ext>
            </a:extLst>
          </p:cNvPr>
          <p:cNvPicPr>
            <a:picLocks noChangeAspect="1"/>
          </p:cNvPicPr>
          <p:nvPr/>
        </p:nvPicPr>
        <p:blipFill>
          <a:blip r:embed="rId4"/>
          <a:stretch>
            <a:fillRect/>
          </a:stretch>
        </p:blipFill>
        <p:spPr>
          <a:xfrm>
            <a:off x="1641577" y="3049616"/>
            <a:ext cx="2600325" cy="2352675"/>
          </a:xfrm>
          <a:prstGeom prst="rect">
            <a:avLst/>
          </a:prstGeom>
        </p:spPr>
      </p:pic>
    </p:spTree>
    <p:extLst>
      <p:ext uri="{BB962C8B-B14F-4D97-AF65-F5344CB8AC3E}">
        <p14:creationId xmlns:p14="http://schemas.microsoft.com/office/powerpoint/2010/main" val="4163399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B3DABCEF-3E02-494A-9CD8-EF4C8D1F32CB}"/>
              </a:ext>
            </a:extLst>
          </p:cNvPr>
          <p:cNvSpPr txBox="1"/>
          <p:nvPr/>
        </p:nvSpPr>
        <p:spPr>
          <a:xfrm>
            <a:off x="979715" y="1017036"/>
            <a:ext cx="8509518" cy="3416320"/>
          </a:xfrm>
          <a:prstGeom prst="rect">
            <a:avLst/>
          </a:prstGeom>
          <a:noFill/>
        </p:spPr>
        <p:txBody>
          <a:bodyPr wrap="square" rtlCol="0">
            <a:spAutoFit/>
          </a:bodyPr>
          <a:lstStyle/>
          <a:p>
            <a:r>
              <a:rPr lang="nl-NL" sz="2400" dirty="0">
                <a:solidFill>
                  <a:schemeClr val="bg1"/>
                </a:solidFill>
              </a:rPr>
              <a:t>Verantwoording bij de jaarrekening en begroting van Running Elst 2021/24</a:t>
            </a:r>
          </a:p>
          <a:p>
            <a:endParaRPr lang="nl-NL" sz="2400" dirty="0">
              <a:solidFill>
                <a:schemeClr val="bg1"/>
              </a:solidFill>
            </a:endParaRPr>
          </a:p>
          <a:p>
            <a:r>
              <a:rPr lang="nl-NL" sz="2400" dirty="0">
                <a:solidFill>
                  <a:schemeClr val="bg1"/>
                </a:solidFill>
              </a:rPr>
              <a:t>Het eerste deel van bijgaand overzicht betreft alle gemaakte kosten en opbrengsten in de </a:t>
            </a:r>
          </a:p>
          <a:p>
            <a:r>
              <a:rPr lang="nl-NL" sz="2400" dirty="0">
                <a:solidFill>
                  <a:schemeClr val="bg1"/>
                </a:solidFill>
              </a:rPr>
              <a:t>periode van 1-4-2021 t/m 31-3-2022. </a:t>
            </a:r>
          </a:p>
          <a:p>
            <a:r>
              <a:rPr lang="nl-NL" sz="2400" dirty="0">
                <a:solidFill>
                  <a:schemeClr val="bg1"/>
                </a:solidFill>
              </a:rPr>
              <a:t>Het boekjaar loopt van april tot en met maart, omdat de </a:t>
            </a:r>
          </a:p>
          <a:p>
            <a:r>
              <a:rPr lang="nl-NL" sz="2400" dirty="0">
                <a:solidFill>
                  <a:schemeClr val="bg1"/>
                </a:solidFill>
              </a:rPr>
              <a:t>club gestart is op 1 april 2009.</a:t>
            </a:r>
          </a:p>
          <a:p>
            <a:r>
              <a:rPr lang="nl-NL" sz="2400" dirty="0">
                <a:solidFill>
                  <a:schemeClr val="bg1"/>
                </a:solidFill>
              </a:rPr>
              <a:t>Daarna volgt een uitleg en verantwoording </a:t>
            </a:r>
          </a:p>
        </p:txBody>
      </p:sp>
    </p:spTree>
    <p:extLst>
      <p:ext uri="{BB962C8B-B14F-4D97-AF65-F5344CB8AC3E}">
        <p14:creationId xmlns:p14="http://schemas.microsoft.com/office/powerpoint/2010/main" val="2070326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7A2346-9A52-4AA1-BFD5-A0AFF871ADBF}"/>
              </a:ext>
            </a:extLst>
          </p:cNvPr>
          <p:cNvSpPr>
            <a:spLocks noGrp="1"/>
          </p:cNvSpPr>
          <p:nvPr>
            <p:ph type="title"/>
          </p:nvPr>
        </p:nvSpPr>
        <p:spPr/>
        <p:txBody>
          <a:bodyPr/>
          <a:lstStyle/>
          <a:p>
            <a:r>
              <a:rPr lang="nl-NL" dirty="0"/>
              <a:t>Boekjaar 2021/2022</a:t>
            </a:r>
          </a:p>
        </p:txBody>
      </p:sp>
      <p:sp>
        <p:nvSpPr>
          <p:cNvPr id="3" name="Tekstvak 2">
            <a:extLst>
              <a:ext uri="{FF2B5EF4-FFF2-40B4-BE49-F238E27FC236}">
                <a16:creationId xmlns:a16="http://schemas.microsoft.com/office/drawing/2014/main" id="{86F8A751-1F4B-4381-A55A-1F72D117426E}"/>
              </a:ext>
            </a:extLst>
          </p:cNvPr>
          <p:cNvSpPr txBox="1"/>
          <p:nvPr/>
        </p:nvSpPr>
        <p:spPr>
          <a:xfrm>
            <a:off x="1464906" y="2547257"/>
            <a:ext cx="184731" cy="369332"/>
          </a:xfrm>
          <a:prstGeom prst="rect">
            <a:avLst/>
          </a:prstGeom>
          <a:noFill/>
        </p:spPr>
        <p:txBody>
          <a:bodyPr wrap="none" rtlCol="0">
            <a:spAutoFit/>
          </a:bodyPr>
          <a:lstStyle/>
          <a:p>
            <a:endParaRPr lang="nl-NL" dirty="0"/>
          </a:p>
        </p:txBody>
      </p:sp>
      <p:graphicFrame>
        <p:nvGraphicFramePr>
          <p:cNvPr id="4" name="Tabel 3">
            <a:extLst>
              <a:ext uri="{FF2B5EF4-FFF2-40B4-BE49-F238E27FC236}">
                <a16:creationId xmlns:a16="http://schemas.microsoft.com/office/drawing/2014/main" id="{C7D0C994-427B-4CEC-8899-C1A6C9752AFD}"/>
              </a:ext>
            </a:extLst>
          </p:cNvPr>
          <p:cNvGraphicFramePr>
            <a:graphicFrameLocks noGrp="1"/>
          </p:cNvGraphicFramePr>
          <p:nvPr>
            <p:extLst>
              <p:ext uri="{D42A27DB-BD31-4B8C-83A1-F6EECF244321}">
                <p14:modId xmlns:p14="http://schemas.microsoft.com/office/powerpoint/2010/main" val="3857019601"/>
              </p:ext>
            </p:extLst>
          </p:nvPr>
        </p:nvGraphicFramePr>
        <p:xfrm>
          <a:off x="908966" y="2276669"/>
          <a:ext cx="9156569" cy="3963465"/>
        </p:xfrm>
        <a:graphic>
          <a:graphicData uri="http://schemas.openxmlformats.org/drawingml/2006/table">
            <a:tbl>
              <a:tblPr>
                <a:tableStyleId>{5C22544A-7EE6-4342-B048-85BDC9FD1C3A}</a:tableStyleId>
              </a:tblPr>
              <a:tblGrid>
                <a:gridCol w="2314634">
                  <a:extLst>
                    <a:ext uri="{9D8B030D-6E8A-4147-A177-3AD203B41FA5}">
                      <a16:colId xmlns:a16="http://schemas.microsoft.com/office/drawing/2014/main" val="1932858233"/>
                    </a:ext>
                  </a:extLst>
                </a:gridCol>
                <a:gridCol w="761348">
                  <a:extLst>
                    <a:ext uri="{9D8B030D-6E8A-4147-A177-3AD203B41FA5}">
                      <a16:colId xmlns:a16="http://schemas.microsoft.com/office/drawing/2014/main" val="2858681729"/>
                    </a:ext>
                  </a:extLst>
                </a:gridCol>
                <a:gridCol w="897303">
                  <a:extLst>
                    <a:ext uri="{9D8B030D-6E8A-4147-A177-3AD203B41FA5}">
                      <a16:colId xmlns:a16="http://schemas.microsoft.com/office/drawing/2014/main" val="986798750"/>
                    </a:ext>
                  </a:extLst>
                </a:gridCol>
                <a:gridCol w="652584">
                  <a:extLst>
                    <a:ext uri="{9D8B030D-6E8A-4147-A177-3AD203B41FA5}">
                      <a16:colId xmlns:a16="http://schemas.microsoft.com/office/drawing/2014/main" val="3078057722"/>
                    </a:ext>
                  </a:extLst>
                </a:gridCol>
                <a:gridCol w="2763286">
                  <a:extLst>
                    <a:ext uri="{9D8B030D-6E8A-4147-A177-3AD203B41FA5}">
                      <a16:colId xmlns:a16="http://schemas.microsoft.com/office/drawing/2014/main" val="2653420311"/>
                    </a:ext>
                  </a:extLst>
                </a:gridCol>
                <a:gridCol w="883707">
                  <a:extLst>
                    <a:ext uri="{9D8B030D-6E8A-4147-A177-3AD203B41FA5}">
                      <a16:colId xmlns:a16="http://schemas.microsoft.com/office/drawing/2014/main" val="2444809743"/>
                    </a:ext>
                  </a:extLst>
                </a:gridCol>
                <a:gridCol w="883707">
                  <a:extLst>
                    <a:ext uri="{9D8B030D-6E8A-4147-A177-3AD203B41FA5}">
                      <a16:colId xmlns:a16="http://schemas.microsoft.com/office/drawing/2014/main" val="2749563766"/>
                    </a:ext>
                  </a:extLst>
                </a:gridCol>
              </a:tblGrid>
              <a:tr h="532679">
                <a:tc>
                  <a:txBody>
                    <a:bodyPr/>
                    <a:lstStyle/>
                    <a:p>
                      <a:pPr algn="l" fontAlgn="b"/>
                      <a:r>
                        <a:rPr lang="nl-NL" sz="1400" u="none" strike="noStrike" dirty="0">
                          <a:effectLst/>
                        </a:rPr>
                        <a:t>Budget 2021/2022</a:t>
                      </a:r>
                      <a:endParaRPr lang="nl-NL" sz="1400" b="0" i="0" u="none" strike="noStrike" dirty="0">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600" u="none" strike="noStrike">
                          <a:effectLst/>
                        </a:rPr>
                        <a:t>begroot</a:t>
                      </a:r>
                      <a:endParaRPr lang="nl-NL" sz="16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600" u="none" strike="noStrike">
                          <a:effectLst/>
                        </a:rPr>
                        <a:t>realisatie</a:t>
                      </a:r>
                      <a:endParaRPr lang="nl-NL" sz="16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100" u="none" strike="noStrike" dirty="0">
                          <a:effectLst/>
                        </a:rPr>
                        <a:t> </a:t>
                      </a:r>
                      <a:endParaRPr lang="nl-NL" sz="1100" b="0" i="0" u="none" strike="noStrike" dirty="0">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100" u="none" strike="noStrike">
                          <a:effectLst/>
                        </a:rPr>
                        <a:t> </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600" u="none" strike="noStrike">
                          <a:effectLst/>
                        </a:rPr>
                        <a:t>begroot</a:t>
                      </a:r>
                      <a:endParaRPr lang="nl-NL" sz="16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600" u="none" strike="noStrike">
                          <a:effectLst/>
                        </a:rPr>
                        <a:t>realisatie</a:t>
                      </a:r>
                      <a:endParaRPr lang="nl-NL" sz="16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2585516184"/>
                  </a:ext>
                </a:extLst>
              </a:tr>
              <a:tr h="204092">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2081789099"/>
                  </a:ext>
                </a:extLst>
              </a:tr>
              <a:tr h="204092">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2550598243"/>
                  </a:ext>
                </a:extLst>
              </a:tr>
              <a:tr h="204092">
                <a:tc>
                  <a:txBody>
                    <a:bodyPr/>
                    <a:lstStyle/>
                    <a:p>
                      <a:pPr algn="l" fontAlgn="b"/>
                      <a:r>
                        <a:rPr lang="nl-NL" sz="1100" u="none" strike="noStrike">
                          <a:effectLst/>
                        </a:rPr>
                        <a:t>2020/2021</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350412972"/>
                  </a:ext>
                </a:extLst>
              </a:tr>
              <a:tr h="204092">
                <a:tc>
                  <a:txBody>
                    <a:bodyPr/>
                    <a:lstStyle/>
                    <a:p>
                      <a:pPr algn="l" fontAlgn="b"/>
                      <a:r>
                        <a:rPr lang="nl-NL" sz="1100" u="none" strike="noStrike">
                          <a:effectLst/>
                        </a:rPr>
                        <a:t>uitgaven</a:t>
                      </a:r>
                      <a:endParaRPr lang="nl-NL" sz="1100" b="1"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100" u="none" strike="noStrike">
                          <a:effectLst/>
                        </a:rPr>
                        <a:t>inkomsten</a:t>
                      </a:r>
                      <a:endParaRPr lang="nl-NL" sz="1100" b="1"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1395466330"/>
                  </a:ext>
                </a:extLst>
              </a:tr>
              <a:tr h="204092">
                <a:tc>
                  <a:txBody>
                    <a:bodyPr/>
                    <a:lstStyle/>
                    <a:p>
                      <a:pPr algn="l" fontAlgn="b"/>
                      <a:r>
                        <a:rPr lang="nl-NL" sz="1100" u="none" strike="noStrike">
                          <a:effectLst/>
                        </a:rPr>
                        <a:t>trainers</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12.000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9.883</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100" u="none" strike="noStrike">
                          <a:effectLst/>
                        </a:rPr>
                        <a:t>contributie 120 leden *</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16.500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15.241</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1891834720"/>
                  </a:ext>
                </a:extLst>
              </a:tr>
              <a:tr h="204092">
                <a:tc>
                  <a:txBody>
                    <a:bodyPr/>
                    <a:lstStyle/>
                    <a:p>
                      <a:pPr algn="l" fontAlgn="b"/>
                      <a:r>
                        <a:rPr lang="nl-NL" sz="1100" u="none" strike="noStrike">
                          <a:effectLst/>
                        </a:rPr>
                        <a:t>trainer materialen</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500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331</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r>
                        <a:rPr lang="nl-NL" sz="1100" u="none" strike="noStrike">
                          <a:effectLst/>
                        </a:rPr>
                        <a:t>Sponsoring</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475</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226</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2100413711"/>
                  </a:ext>
                </a:extLst>
              </a:tr>
              <a:tr h="369406">
                <a:tc>
                  <a:txBody>
                    <a:bodyPr/>
                    <a:lstStyle/>
                    <a:p>
                      <a:pPr algn="l" fontAlgn="b"/>
                      <a:r>
                        <a:rPr lang="nl-NL" sz="1100" u="none" strike="noStrike">
                          <a:effectLst/>
                        </a:rPr>
                        <a:t>Bank,kvk, verzekering, webhosting</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500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455</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1788093728"/>
                  </a:ext>
                </a:extLst>
              </a:tr>
              <a:tr h="204092">
                <a:tc>
                  <a:txBody>
                    <a:bodyPr/>
                    <a:lstStyle/>
                    <a:p>
                      <a:pPr algn="l" fontAlgn="b"/>
                      <a:r>
                        <a:rPr lang="nl-NL" sz="1100" u="none" strike="noStrike">
                          <a:effectLst/>
                        </a:rPr>
                        <a:t>representatie</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1.500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127</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2860943294"/>
                  </a:ext>
                </a:extLst>
              </a:tr>
              <a:tr h="204092">
                <a:tc>
                  <a:txBody>
                    <a:bodyPr/>
                    <a:lstStyle/>
                    <a:p>
                      <a:pPr algn="l" fontAlgn="b"/>
                      <a:r>
                        <a:rPr lang="nl-NL" sz="1100" u="none" strike="noStrike">
                          <a:effectLst/>
                        </a:rPr>
                        <a:t>evenementen</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3067077806"/>
                  </a:ext>
                </a:extLst>
              </a:tr>
              <a:tr h="204092">
                <a:tc>
                  <a:txBody>
                    <a:bodyPr/>
                    <a:lstStyle/>
                    <a:p>
                      <a:pPr algn="l" fontAlgn="b"/>
                      <a:r>
                        <a:rPr lang="nl-NL" sz="1100" u="none" strike="noStrike">
                          <a:effectLst/>
                        </a:rPr>
                        <a:t>Huur/ verlichting/ veld HCOB</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2.200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2.400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2192060304"/>
                  </a:ext>
                </a:extLst>
              </a:tr>
              <a:tr h="204092">
                <a:tc>
                  <a:txBody>
                    <a:bodyPr/>
                    <a:lstStyle/>
                    <a:p>
                      <a:pPr algn="l" fontAlgn="b"/>
                      <a:r>
                        <a:rPr lang="nl-NL" sz="1100" u="none" strike="noStrike">
                          <a:effectLst/>
                        </a:rPr>
                        <a:t>onvoorzien</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275</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gridSpan="3">
                  <a:txBody>
                    <a:bodyPr/>
                    <a:lstStyle/>
                    <a:p>
                      <a:pPr algn="l" fontAlgn="b"/>
                      <a:r>
                        <a:rPr lang="nl-NL" sz="1100" u="none" strike="noStrike">
                          <a:effectLst/>
                        </a:rPr>
                        <a:t>* Door Corona werd voor april 2021 geen contributie verwacht.</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26624259"/>
                  </a:ext>
                </a:extLst>
              </a:tr>
              <a:tr h="204092">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4222695660"/>
                  </a:ext>
                </a:extLst>
              </a:tr>
              <a:tr h="204092">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357311861"/>
                  </a:ext>
                </a:extLst>
              </a:tr>
              <a:tr h="204092">
                <a:tc>
                  <a:txBody>
                    <a:bodyPr/>
                    <a:lstStyle/>
                    <a:p>
                      <a:pPr algn="l" fontAlgn="b"/>
                      <a:r>
                        <a:rPr lang="nl-NL" sz="1100" u="none" strike="noStrike">
                          <a:effectLst/>
                        </a:rPr>
                        <a:t>resultaat</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0</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2.271</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1841331166"/>
                  </a:ext>
                </a:extLst>
              </a:tr>
              <a:tr h="204092">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2964445139"/>
                  </a:ext>
                </a:extLst>
              </a:tr>
              <a:tr h="204092">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16.975</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15.467</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l" fontAlgn="b"/>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a:effectLst/>
                        </a:rPr>
                        <a:t>16.975</a:t>
                      </a:r>
                      <a:endParaRPr lang="nl-NL" sz="1100" b="0" i="0" u="none" strike="noStrike">
                        <a:solidFill>
                          <a:srgbClr val="000000"/>
                        </a:solidFill>
                        <a:effectLst/>
                        <a:latin typeface="Calibri" panose="020F0502020204030204" pitchFamily="34" charset="0"/>
                      </a:endParaRPr>
                    </a:p>
                  </a:txBody>
                  <a:tcPr marL="9525" marR="9525" marT="9525" marB="0" anchor="b">
                    <a:solidFill>
                      <a:srgbClr val="FFF12C"/>
                    </a:solidFill>
                  </a:tcPr>
                </a:tc>
                <a:tc>
                  <a:txBody>
                    <a:bodyPr/>
                    <a:lstStyle/>
                    <a:p>
                      <a:pPr algn="r" fontAlgn="b"/>
                      <a:r>
                        <a:rPr lang="nl-NL" sz="1100" u="none" strike="noStrike" dirty="0">
                          <a:effectLst/>
                        </a:rPr>
                        <a:t>15.467</a:t>
                      </a:r>
                      <a:endParaRPr lang="nl-NL" sz="1100" b="0" i="0" u="none" strike="noStrike" dirty="0">
                        <a:solidFill>
                          <a:srgbClr val="000000"/>
                        </a:solidFill>
                        <a:effectLst/>
                        <a:latin typeface="Calibri" panose="020F0502020204030204" pitchFamily="34" charset="0"/>
                      </a:endParaRPr>
                    </a:p>
                  </a:txBody>
                  <a:tcPr marL="9525" marR="9525" marT="9525" marB="0" anchor="b">
                    <a:solidFill>
                      <a:srgbClr val="FFF12C"/>
                    </a:solidFill>
                  </a:tcPr>
                </a:tc>
                <a:extLst>
                  <a:ext uri="{0D108BD9-81ED-4DB2-BD59-A6C34878D82A}">
                    <a16:rowId xmlns:a16="http://schemas.microsoft.com/office/drawing/2014/main" val="3753122973"/>
                  </a:ext>
                </a:extLst>
              </a:tr>
            </a:tbl>
          </a:graphicData>
        </a:graphic>
      </p:graphicFrame>
    </p:spTree>
    <p:extLst>
      <p:ext uri="{BB962C8B-B14F-4D97-AF65-F5344CB8AC3E}">
        <p14:creationId xmlns:p14="http://schemas.microsoft.com/office/powerpoint/2010/main" val="4968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12C"/>
            </a:gs>
            <a:gs pos="82000">
              <a:srgbClr val="FFF12C"/>
            </a:gs>
            <a:gs pos="100000">
              <a:schemeClr val="bg1"/>
            </a:gs>
          </a:gsLst>
          <a:lin ang="2520000" scaled="0"/>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8C2E7-FA19-4824-A9FA-6ACB1559367B}"/>
              </a:ext>
            </a:extLst>
          </p:cNvPr>
          <p:cNvSpPr>
            <a:spLocks noGrp="1"/>
          </p:cNvSpPr>
          <p:nvPr>
            <p:ph type="title"/>
          </p:nvPr>
        </p:nvSpPr>
        <p:spPr/>
        <p:txBody>
          <a:bodyPr/>
          <a:lstStyle/>
          <a:p>
            <a:r>
              <a:rPr lang="nl-NL" dirty="0"/>
              <a:t>U</a:t>
            </a:r>
            <a:r>
              <a:rPr lang="nl-NL" sz="3600" dirty="0"/>
              <a:t>itleg en verantwoording</a:t>
            </a:r>
            <a:endParaRPr lang="nl-NL" dirty="0"/>
          </a:p>
        </p:txBody>
      </p:sp>
      <p:sp>
        <p:nvSpPr>
          <p:cNvPr id="5" name="Tekstvak 4">
            <a:extLst>
              <a:ext uri="{FF2B5EF4-FFF2-40B4-BE49-F238E27FC236}">
                <a16:creationId xmlns:a16="http://schemas.microsoft.com/office/drawing/2014/main" id="{51BE03EB-727E-4949-B017-2C27682D8909}"/>
              </a:ext>
            </a:extLst>
          </p:cNvPr>
          <p:cNvSpPr txBox="1"/>
          <p:nvPr/>
        </p:nvSpPr>
        <p:spPr>
          <a:xfrm>
            <a:off x="550506" y="2043404"/>
            <a:ext cx="9498563" cy="4801314"/>
          </a:xfrm>
          <a:prstGeom prst="rect">
            <a:avLst/>
          </a:prstGeom>
          <a:noFill/>
        </p:spPr>
        <p:txBody>
          <a:bodyPr wrap="square" rtlCol="0">
            <a:spAutoFit/>
          </a:bodyPr>
          <a:lstStyle/>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Totaal was aan opbrengsten en kosten voor 16.975 euro geraamd. </a:t>
            </a:r>
          </a:p>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totale begroting was sluitend dus 0. </a:t>
            </a:r>
          </a:p>
          <a:p>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Uiteindelijk is het resultaat echter 2.271 positief. Dit wordt vooral veroorzaakt door het niet organiseren van evenementen waar 1.500 voor was begroot. Daarnaast zijn er geen onvoorziene kosten gemaakt waar wel een bedrag voor was opgenomen en zijn de kosten voor trainers lager uitgevallen. Toelichting afzonderlijke posten ;</a:t>
            </a:r>
          </a:p>
          <a:p>
            <a:r>
              <a:rPr lang="nl-N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Trainers: </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trainerskosten zijn lager dan begroot. Dit komt deels doordat de begroting wat te ruim was ingezet. Daarnaast zijn de kosten lager door het niet doorgaan van trainingen door corona. </a:t>
            </a:r>
            <a:r>
              <a:rPr lang="nl-N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Trainersmaterialen: </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Geen wezenlijk verschil. </a:t>
            </a:r>
          </a:p>
          <a:p>
            <a:r>
              <a:rPr lang="nl-NL"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Huur/ verlichting/ veld HCOB</a:t>
            </a:r>
            <a:r>
              <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De kosten voor HCOB zijn ongeveer als begroot. </a:t>
            </a:r>
          </a:p>
          <a:p>
            <a:r>
              <a:rPr lang="nl-NL"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Representatie: </a:t>
            </a:r>
            <a:r>
              <a:rPr lang="nl-NL"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Er zijn nauwelijks kosten gemaakt omdat door corona niet veel georganiseerd kon worden.</a:t>
            </a:r>
          </a:p>
          <a:p>
            <a:r>
              <a:rPr lang="nl-N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Contributie: </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 contributie is lager uitgevallen dan begroot. Dit komt vooral door het niet doorgaan van trainingen door corona. Voor deze maanden is geen contributie betaald. Daarnaast hebben in de corona periode een aantal leden meer dan verwacht opgezegd. </a:t>
            </a:r>
          </a:p>
          <a:p>
            <a:r>
              <a:rPr lang="nl-NL"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Sponsoring:</a:t>
            </a:r>
            <a:r>
              <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Er zijn minder sponsorgelden binnengekomen. Dit komt omdat Run2day geld voor dit jaar nog over gaat maken.</a:t>
            </a:r>
            <a:endParaRPr lang="nl-NL" dirty="0">
              <a:solidFill>
                <a:schemeClr val="bg1"/>
              </a:solidFill>
            </a:endParaRPr>
          </a:p>
        </p:txBody>
      </p:sp>
    </p:spTree>
    <p:extLst>
      <p:ext uri="{BB962C8B-B14F-4D97-AF65-F5344CB8AC3E}">
        <p14:creationId xmlns:p14="http://schemas.microsoft.com/office/powerpoint/2010/main" val="421639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7A2346-9A52-4AA1-BFD5-A0AFF871ADBF}"/>
              </a:ext>
            </a:extLst>
          </p:cNvPr>
          <p:cNvSpPr>
            <a:spLocks noGrp="1"/>
          </p:cNvSpPr>
          <p:nvPr>
            <p:ph type="title"/>
          </p:nvPr>
        </p:nvSpPr>
        <p:spPr/>
        <p:txBody>
          <a:bodyPr/>
          <a:lstStyle/>
          <a:p>
            <a:r>
              <a:rPr lang="nl-NL" dirty="0"/>
              <a:t>Boekjaar 2022/2023</a:t>
            </a:r>
          </a:p>
        </p:txBody>
      </p:sp>
      <p:sp>
        <p:nvSpPr>
          <p:cNvPr id="3" name="Tekstvak 2">
            <a:extLst>
              <a:ext uri="{FF2B5EF4-FFF2-40B4-BE49-F238E27FC236}">
                <a16:creationId xmlns:a16="http://schemas.microsoft.com/office/drawing/2014/main" id="{86F8A751-1F4B-4381-A55A-1F72D117426E}"/>
              </a:ext>
            </a:extLst>
          </p:cNvPr>
          <p:cNvSpPr txBox="1"/>
          <p:nvPr/>
        </p:nvSpPr>
        <p:spPr>
          <a:xfrm>
            <a:off x="1464906" y="2547257"/>
            <a:ext cx="184731" cy="369332"/>
          </a:xfrm>
          <a:prstGeom prst="rect">
            <a:avLst/>
          </a:prstGeom>
          <a:noFill/>
        </p:spPr>
        <p:txBody>
          <a:bodyPr wrap="none" rtlCol="0">
            <a:spAutoFit/>
          </a:bodyPr>
          <a:lstStyle/>
          <a:p>
            <a:endParaRPr lang="nl-NL" dirty="0"/>
          </a:p>
        </p:txBody>
      </p:sp>
      <p:graphicFrame>
        <p:nvGraphicFramePr>
          <p:cNvPr id="6" name="Tabel 5">
            <a:extLst>
              <a:ext uri="{FF2B5EF4-FFF2-40B4-BE49-F238E27FC236}">
                <a16:creationId xmlns:a16="http://schemas.microsoft.com/office/drawing/2014/main" id="{57DA11A2-33F5-487C-8A50-6F3FECF640BA}"/>
              </a:ext>
            </a:extLst>
          </p:cNvPr>
          <p:cNvGraphicFramePr>
            <a:graphicFrameLocks noGrp="1"/>
          </p:cNvGraphicFramePr>
          <p:nvPr>
            <p:extLst>
              <p:ext uri="{D42A27DB-BD31-4B8C-83A1-F6EECF244321}">
                <p14:modId xmlns:p14="http://schemas.microsoft.com/office/powerpoint/2010/main" val="3512689573"/>
              </p:ext>
            </p:extLst>
          </p:nvPr>
        </p:nvGraphicFramePr>
        <p:xfrm>
          <a:off x="680321" y="1953645"/>
          <a:ext cx="7474633" cy="4904355"/>
        </p:xfrm>
        <a:graphic>
          <a:graphicData uri="http://schemas.openxmlformats.org/drawingml/2006/table">
            <a:tbl>
              <a:tblPr>
                <a:tableStyleId>{5C22544A-7EE6-4342-B048-85BDC9FD1C3A}</a:tableStyleId>
              </a:tblPr>
              <a:tblGrid>
                <a:gridCol w="1944464">
                  <a:extLst>
                    <a:ext uri="{9D8B030D-6E8A-4147-A177-3AD203B41FA5}">
                      <a16:colId xmlns:a16="http://schemas.microsoft.com/office/drawing/2014/main" val="373912457"/>
                    </a:ext>
                  </a:extLst>
                </a:gridCol>
                <a:gridCol w="1001109">
                  <a:extLst>
                    <a:ext uri="{9D8B030D-6E8A-4147-A177-3AD203B41FA5}">
                      <a16:colId xmlns:a16="http://schemas.microsoft.com/office/drawing/2014/main" val="456355122"/>
                    </a:ext>
                  </a:extLst>
                </a:gridCol>
                <a:gridCol w="1025176">
                  <a:extLst>
                    <a:ext uri="{9D8B030D-6E8A-4147-A177-3AD203B41FA5}">
                      <a16:colId xmlns:a16="http://schemas.microsoft.com/office/drawing/2014/main" val="3573543036"/>
                    </a:ext>
                  </a:extLst>
                </a:gridCol>
                <a:gridCol w="462050">
                  <a:extLst>
                    <a:ext uri="{9D8B030D-6E8A-4147-A177-3AD203B41FA5}">
                      <a16:colId xmlns:a16="http://schemas.microsoft.com/office/drawing/2014/main" val="1694558373"/>
                    </a:ext>
                  </a:extLst>
                </a:gridCol>
                <a:gridCol w="1155125">
                  <a:extLst>
                    <a:ext uri="{9D8B030D-6E8A-4147-A177-3AD203B41FA5}">
                      <a16:colId xmlns:a16="http://schemas.microsoft.com/office/drawing/2014/main" val="742372317"/>
                    </a:ext>
                  </a:extLst>
                </a:gridCol>
                <a:gridCol w="789337">
                  <a:extLst>
                    <a:ext uri="{9D8B030D-6E8A-4147-A177-3AD203B41FA5}">
                      <a16:colId xmlns:a16="http://schemas.microsoft.com/office/drawing/2014/main" val="1172373667"/>
                    </a:ext>
                  </a:extLst>
                </a:gridCol>
                <a:gridCol w="1097372">
                  <a:extLst>
                    <a:ext uri="{9D8B030D-6E8A-4147-A177-3AD203B41FA5}">
                      <a16:colId xmlns:a16="http://schemas.microsoft.com/office/drawing/2014/main" val="3910637188"/>
                    </a:ext>
                  </a:extLst>
                </a:gridCol>
              </a:tblGrid>
              <a:tr h="139357">
                <a:tc>
                  <a:txBody>
                    <a:bodyPr/>
                    <a:lstStyle/>
                    <a:p>
                      <a:pPr algn="l" fontAlgn="b"/>
                      <a:r>
                        <a:rPr lang="nl-NL" sz="1000" u="none" strike="noStrike" dirty="0">
                          <a:solidFill>
                            <a:schemeClr val="bg1"/>
                          </a:solidFill>
                          <a:effectLst/>
                        </a:rPr>
                        <a:t>2022/2023a</a:t>
                      </a:r>
                      <a:endParaRPr lang="nl-NL" sz="1000" b="1"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4054956363"/>
                  </a:ext>
                </a:extLst>
              </a:tr>
              <a:tr h="139357">
                <a:tc>
                  <a:txBody>
                    <a:bodyPr/>
                    <a:lstStyle/>
                    <a:p>
                      <a:pPr algn="l" fontAlgn="b"/>
                      <a:r>
                        <a:rPr lang="nl-NL" sz="1000" u="none" strike="noStrike" dirty="0">
                          <a:solidFill>
                            <a:schemeClr val="bg1"/>
                          </a:solidFill>
                          <a:effectLst/>
                        </a:rPr>
                        <a:t>uitgaven</a:t>
                      </a:r>
                      <a:endParaRPr lang="nl-NL" sz="1000" b="1"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inkomsten</a:t>
                      </a:r>
                      <a:endParaRPr lang="nl-NL" sz="1000" b="1"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255794615"/>
                  </a:ext>
                </a:extLst>
              </a:tr>
              <a:tr h="139357">
                <a:tc>
                  <a:txBody>
                    <a:bodyPr/>
                    <a:lstStyle/>
                    <a:p>
                      <a:pPr algn="l" fontAlgn="b"/>
                      <a:r>
                        <a:rPr lang="nl-NL" sz="1000" u="none" strike="noStrike" dirty="0">
                          <a:solidFill>
                            <a:schemeClr val="bg1"/>
                          </a:solidFill>
                          <a:effectLst/>
                        </a:rPr>
                        <a:t>Bijeenkomsten</a:t>
                      </a:r>
                      <a:endParaRPr lang="nl-NL" sz="1000" b="0"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363,96</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Contributie</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17781,25</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1772190102"/>
                  </a:ext>
                </a:extLst>
              </a:tr>
              <a:tr h="139357">
                <a:tc>
                  <a:txBody>
                    <a:bodyPr/>
                    <a:lstStyle/>
                    <a:p>
                      <a:pPr algn="l" fontAlgn="b"/>
                      <a:r>
                        <a:rPr lang="nl-NL" sz="1000" u="none" strike="noStrike" dirty="0">
                          <a:solidFill>
                            <a:schemeClr val="bg1"/>
                          </a:solidFill>
                          <a:effectLst/>
                        </a:rPr>
                        <a:t>HCOB huurkosten</a:t>
                      </a:r>
                      <a:endParaRPr lang="nl-NL" sz="1000" b="0"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1575</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Hesjes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190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4086296323"/>
                  </a:ext>
                </a:extLst>
              </a:tr>
              <a:tr h="139357">
                <a:tc>
                  <a:txBody>
                    <a:bodyPr/>
                    <a:lstStyle/>
                    <a:p>
                      <a:pPr algn="l" fontAlgn="b"/>
                      <a:r>
                        <a:rPr lang="nl-NL" sz="1000" u="none" strike="noStrike">
                          <a:solidFill>
                            <a:schemeClr val="bg1"/>
                          </a:solidFill>
                          <a:effectLst/>
                        </a:rPr>
                        <a:t>Hesjes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225,06</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Sponsoring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1370,22</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1738899556"/>
                  </a:ext>
                </a:extLst>
              </a:tr>
              <a:tr h="139357">
                <a:tc>
                  <a:txBody>
                    <a:bodyPr/>
                    <a:lstStyle/>
                    <a:p>
                      <a:pPr algn="l" fontAlgn="b"/>
                      <a:r>
                        <a:rPr lang="nl-NL" sz="1000" u="none" strike="noStrike" dirty="0">
                          <a:solidFill>
                            <a:schemeClr val="bg1"/>
                          </a:solidFill>
                          <a:effectLst/>
                        </a:rPr>
                        <a:t>Hosting Kosten</a:t>
                      </a:r>
                      <a:endParaRPr lang="nl-NL" sz="1000" b="0"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254,1</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Kleding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3142,35</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840274995"/>
                  </a:ext>
                </a:extLst>
              </a:tr>
              <a:tr h="139357">
                <a:tc>
                  <a:txBody>
                    <a:bodyPr/>
                    <a:lstStyle/>
                    <a:p>
                      <a:pPr algn="l" fontAlgn="b"/>
                      <a:r>
                        <a:rPr lang="nl-NL" sz="1000" u="none" strike="noStrike">
                          <a:solidFill>
                            <a:schemeClr val="bg1"/>
                          </a:solidFill>
                          <a:effectLst/>
                        </a:rPr>
                        <a:t>Kosten Cadeaus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678,72</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1844955747"/>
                  </a:ext>
                </a:extLst>
              </a:tr>
              <a:tr h="139357">
                <a:tc>
                  <a:txBody>
                    <a:bodyPr/>
                    <a:lstStyle/>
                    <a:p>
                      <a:pPr algn="l" fontAlgn="b"/>
                      <a:r>
                        <a:rPr lang="nl-NL" sz="1000" u="none" strike="noStrike">
                          <a:solidFill>
                            <a:schemeClr val="bg1"/>
                          </a:solidFill>
                          <a:effectLst/>
                        </a:rPr>
                        <a:t>Kosten Rabobank</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227,46</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dirty="0">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3837323390"/>
                  </a:ext>
                </a:extLst>
              </a:tr>
              <a:tr h="139357">
                <a:tc>
                  <a:txBody>
                    <a:bodyPr/>
                    <a:lstStyle/>
                    <a:p>
                      <a:pPr algn="l" fontAlgn="b"/>
                      <a:r>
                        <a:rPr lang="nl-NL" sz="1000" u="none" strike="noStrike">
                          <a:solidFill>
                            <a:schemeClr val="bg1"/>
                          </a:solidFill>
                          <a:effectLst/>
                        </a:rPr>
                        <a:t>Kosten Trainers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dirty="0">
                          <a:solidFill>
                            <a:schemeClr val="bg1"/>
                          </a:solidFill>
                          <a:effectLst/>
                        </a:rPr>
                        <a:t>11568,9</a:t>
                      </a:r>
                      <a:endParaRPr lang="nl-NL" sz="1000" b="0"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1945319124"/>
                  </a:ext>
                </a:extLst>
              </a:tr>
              <a:tr h="139357">
                <a:tc>
                  <a:txBody>
                    <a:bodyPr/>
                    <a:lstStyle/>
                    <a:p>
                      <a:pPr algn="l" fontAlgn="b"/>
                      <a:r>
                        <a:rPr lang="nl-NL" sz="1000" u="none" strike="noStrike">
                          <a:solidFill>
                            <a:schemeClr val="bg1"/>
                          </a:solidFill>
                          <a:effectLst/>
                        </a:rPr>
                        <a:t>Uitgaven 7HL</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60</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dirty="0">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2700713725"/>
                  </a:ext>
                </a:extLst>
              </a:tr>
              <a:tr h="139357">
                <a:tc>
                  <a:txBody>
                    <a:bodyPr/>
                    <a:lstStyle/>
                    <a:p>
                      <a:pPr algn="l" fontAlgn="b"/>
                      <a:r>
                        <a:rPr lang="nl-NL" sz="1000" u="none" strike="noStrike">
                          <a:solidFill>
                            <a:schemeClr val="bg1"/>
                          </a:solidFill>
                          <a:effectLst/>
                        </a:rPr>
                        <a:t>Verzekering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90,9</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70072325"/>
                  </a:ext>
                </a:extLst>
              </a:tr>
              <a:tr h="139357">
                <a:tc>
                  <a:txBody>
                    <a:bodyPr/>
                    <a:lstStyle/>
                    <a:p>
                      <a:pPr algn="l" fontAlgn="b"/>
                      <a:r>
                        <a:rPr lang="nl-NL" sz="1000" u="none" strike="noStrike">
                          <a:solidFill>
                            <a:schemeClr val="bg1"/>
                          </a:solidFill>
                          <a:effectLst/>
                        </a:rPr>
                        <a:t>Contributie</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585</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2517451724"/>
                  </a:ext>
                </a:extLst>
              </a:tr>
              <a:tr h="139357">
                <a:tc>
                  <a:txBody>
                    <a:bodyPr/>
                    <a:lstStyle/>
                    <a:p>
                      <a:pPr algn="l" fontAlgn="b"/>
                      <a:r>
                        <a:rPr lang="nl-NL" sz="1000" u="none" strike="noStrike">
                          <a:solidFill>
                            <a:schemeClr val="bg1"/>
                          </a:solidFill>
                          <a:effectLst/>
                        </a:rPr>
                        <a:t>Kleding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3237,2</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1747418818"/>
                  </a:ext>
                </a:extLst>
              </a:tr>
              <a:tr h="139357">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2974554328"/>
                  </a:ext>
                </a:extLst>
              </a:tr>
              <a:tr h="139357">
                <a:tc>
                  <a:txBody>
                    <a:bodyPr/>
                    <a:lstStyle/>
                    <a:p>
                      <a:pPr algn="l" fontAlgn="b"/>
                      <a:r>
                        <a:rPr lang="nl-NL" sz="1000" u="none" strike="noStrike">
                          <a:solidFill>
                            <a:schemeClr val="bg1"/>
                          </a:solidFill>
                          <a:effectLst/>
                        </a:rPr>
                        <a:t>Totalen</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18866,3</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22483,82</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1391628955"/>
                  </a:ext>
                </a:extLst>
              </a:tr>
              <a:tr h="139357">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3915282624"/>
                  </a:ext>
                </a:extLst>
              </a:tr>
              <a:tr h="139357">
                <a:tc>
                  <a:txBody>
                    <a:bodyPr/>
                    <a:lstStyle/>
                    <a:p>
                      <a:pPr algn="l" fontAlgn="b"/>
                      <a:r>
                        <a:rPr lang="nl-NL" sz="1000" u="none" strike="noStrike">
                          <a:solidFill>
                            <a:schemeClr val="bg1"/>
                          </a:solidFill>
                          <a:effectLst/>
                        </a:rPr>
                        <a:t>resultaat</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r" fontAlgn="b"/>
                      <a:r>
                        <a:rPr lang="nl-NL" sz="1000" u="none" strike="noStrike" dirty="0">
                          <a:solidFill>
                            <a:schemeClr val="bg1"/>
                          </a:solidFill>
                          <a:effectLst/>
                          <a:highlight>
                            <a:srgbClr val="00FF00"/>
                          </a:highlight>
                        </a:rPr>
                        <a:t>3617,52</a:t>
                      </a:r>
                      <a:endParaRPr lang="nl-NL" sz="1000" b="0" i="0" u="none" strike="noStrike" dirty="0">
                        <a:solidFill>
                          <a:schemeClr val="bg1"/>
                        </a:solidFill>
                        <a:effectLst/>
                        <a:highlight>
                          <a:srgbClr val="00FF00"/>
                        </a:highligh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3209306001"/>
                  </a:ext>
                </a:extLst>
              </a:tr>
              <a:tr h="139357">
                <a:tc>
                  <a:txBody>
                    <a:bodyPr/>
                    <a:lstStyle/>
                    <a:p>
                      <a:pPr algn="l" fontAlgn="b"/>
                      <a:r>
                        <a:rPr lang="nl-NL" sz="1000" u="none" strike="noStrike">
                          <a:solidFill>
                            <a:schemeClr val="bg1"/>
                          </a:solidFill>
                          <a:effectLst/>
                        </a:rPr>
                        <a:t>2023/2024</a:t>
                      </a:r>
                      <a:endParaRPr lang="nl-NL" sz="1000" b="1"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1991854761"/>
                  </a:ext>
                </a:extLst>
              </a:tr>
              <a:tr h="139357">
                <a:tc>
                  <a:txBody>
                    <a:bodyPr/>
                    <a:lstStyle/>
                    <a:p>
                      <a:pPr algn="l" fontAlgn="b"/>
                      <a:r>
                        <a:rPr lang="nl-NL" sz="1000" u="none" strike="noStrike">
                          <a:solidFill>
                            <a:schemeClr val="bg1"/>
                          </a:solidFill>
                          <a:effectLst/>
                        </a:rPr>
                        <a:t>uitgaven</a:t>
                      </a:r>
                      <a:endParaRPr lang="nl-NL" sz="1000" b="1"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inkomsten</a:t>
                      </a:r>
                      <a:endParaRPr lang="nl-NL" sz="1000" b="1"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4040103638"/>
                  </a:ext>
                </a:extLst>
              </a:tr>
              <a:tr h="139357">
                <a:tc>
                  <a:txBody>
                    <a:bodyPr/>
                    <a:lstStyle/>
                    <a:p>
                      <a:pPr algn="l" fontAlgn="b"/>
                      <a:r>
                        <a:rPr lang="nl-NL" sz="1000" u="none" strike="noStrike">
                          <a:solidFill>
                            <a:schemeClr val="bg1"/>
                          </a:solidFill>
                          <a:effectLst/>
                        </a:rPr>
                        <a:t>Bijeenkomsten</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1600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Contributie</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16650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1447633679"/>
                  </a:ext>
                </a:extLst>
              </a:tr>
              <a:tr h="139357">
                <a:tc>
                  <a:txBody>
                    <a:bodyPr/>
                    <a:lstStyle/>
                    <a:p>
                      <a:pPr algn="l" fontAlgn="b"/>
                      <a:r>
                        <a:rPr lang="nl-NL" sz="1000" u="none" strike="noStrike">
                          <a:solidFill>
                            <a:schemeClr val="bg1"/>
                          </a:solidFill>
                          <a:effectLst/>
                        </a:rPr>
                        <a:t>HCOB huurkosten</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1575</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Hesjes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350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1924916697"/>
                  </a:ext>
                </a:extLst>
              </a:tr>
              <a:tr h="139357">
                <a:tc>
                  <a:txBody>
                    <a:bodyPr/>
                    <a:lstStyle/>
                    <a:p>
                      <a:pPr algn="l" fontAlgn="b"/>
                      <a:r>
                        <a:rPr lang="nl-NL" sz="1000" u="none" strike="noStrike">
                          <a:solidFill>
                            <a:schemeClr val="bg1"/>
                          </a:solidFill>
                          <a:effectLst/>
                        </a:rPr>
                        <a:t>Hesjes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170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dirty="0">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Sponsoring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350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3353855427"/>
                  </a:ext>
                </a:extLst>
              </a:tr>
              <a:tr h="139357">
                <a:tc>
                  <a:txBody>
                    <a:bodyPr/>
                    <a:lstStyle/>
                    <a:p>
                      <a:pPr algn="l" fontAlgn="b"/>
                      <a:r>
                        <a:rPr lang="nl-NL" sz="1000" u="none" strike="noStrike">
                          <a:solidFill>
                            <a:schemeClr val="bg1"/>
                          </a:solidFill>
                          <a:effectLst/>
                        </a:rPr>
                        <a:t>Hosting Kosten</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255</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r>
                        <a:rPr lang="nl-NL" sz="1000" u="none" strike="noStrike">
                          <a:solidFill>
                            <a:schemeClr val="bg1"/>
                          </a:solidFill>
                          <a:effectLst/>
                        </a:rPr>
                        <a:t>Kleding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3000</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extLst>
                  <a:ext uri="{0D108BD9-81ED-4DB2-BD59-A6C34878D82A}">
                    <a16:rowId xmlns:a16="http://schemas.microsoft.com/office/drawing/2014/main" val="1310352167"/>
                  </a:ext>
                </a:extLst>
              </a:tr>
              <a:tr h="139357">
                <a:tc>
                  <a:txBody>
                    <a:bodyPr/>
                    <a:lstStyle/>
                    <a:p>
                      <a:pPr algn="l" fontAlgn="b"/>
                      <a:r>
                        <a:rPr lang="nl-NL" sz="1000" u="none" strike="noStrike">
                          <a:solidFill>
                            <a:schemeClr val="bg1"/>
                          </a:solidFill>
                          <a:effectLst/>
                        </a:rPr>
                        <a:t>Kosten Cadeaus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750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3633649501"/>
                  </a:ext>
                </a:extLst>
              </a:tr>
              <a:tr h="139357">
                <a:tc>
                  <a:txBody>
                    <a:bodyPr/>
                    <a:lstStyle/>
                    <a:p>
                      <a:pPr algn="l" fontAlgn="b"/>
                      <a:r>
                        <a:rPr lang="nl-NL" sz="1000" u="none" strike="noStrike">
                          <a:solidFill>
                            <a:schemeClr val="bg1"/>
                          </a:solidFill>
                          <a:effectLst/>
                        </a:rPr>
                        <a:t>Kosten Rabobank</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300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294864945"/>
                  </a:ext>
                </a:extLst>
              </a:tr>
              <a:tr h="139357">
                <a:tc>
                  <a:txBody>
                    <a:bodyPr/>
                    <a:lstStyle/>
                    <a:p>
                      <a:pPr algn="l" fontAlgn="b"/>
                      <a:r>
                        <a:rPr lang="nl-NL" sz="1000" u="none" strike="noStrike">
                          <a:solidFill>
                            <a:schemeClr val="bg1"/>
                          </a:solidFill>
                          <a:effectLst/>
                        </a:rPr>
                        <a:t>Kosten Trainers</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12000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1567095500"/>
                  </a:ext>
                </a:extLst>
              </a:tr>
              <a:tr h="139357">
                <a:tc>
                  <a:txBody>
                    <a:bodyPr/>
                    <a:lstStyle/>
                    <a:p>
                      <a:pPr algn="l" fontAlgn="b"/>
                      <a:r>
                        <a:rPr lang="nl-NL" sz="1000" u="none" strike="noStrike">
                          <a:solidFill>
                            <a:schemeClr val="bg1"/>
                          </a:solidFill>
                          <a:effectLst/>
                        </a:rPr>
                        <a:t>Uitgaven 7HL</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100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1585774248"/>
                  </a:ext>
                </a:extLst>
              </a:tr>
              <a:tr h="139357">
                <a:tc>
                  <a:txBody>
                    <a:bodyPr/>
                    <a:lstStyle/>
                    <a:p>
                      <a:pPr algn="l" fontAlgn="b"/>
                      <a:r>
                        <a:rPr lang="nl-NL" sz="1000" u="none" strike="noStrike">
                          <a:solidFill>
                            <a:schemeClr val="bg1"/>
                          </a:solidFill>
                          <a:effectLst/>
                        </a:rPr>
                        <a:t>Verzekering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100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dirty="0">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2033380785"/>
                  </a:ext>
                </a:extLst>
              </a:tr>
              <a:tr h="139357">
                <a:tc>
                  <a:txBody>
                    <a:bodyPr/>
                    <a:lstStyle/>
                    <a:p>
                      <a:pPr algn="l" fontAlgn="b"/>
                      <a:r>
                        <a:rPr lang="nl-NL" sz="1000" u="none" strike="noStrike">
                          <a:solidFill>
                            <a:schemeClr val="bg1"/>
                          </a:solidFill>
                          <a:effectLst/>
                        </a:rPr>
                        <a:t>Kleding</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3500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1922342468"/>
                  </a:ext>
                </a:extLst>
              </a:tr>
              <a:tr h="139357">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20.350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20.350</a:t>
                      </a:r>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2732546669"/>
                  </a:ext>
                </a:extLst>
              </a:tr>
              <a:tr h="139357">
                <a:tc>
                  <a:txBody>
                    <a:bodyPr/>
                    <a:lstStyle/>
                    <a:p>
                      <a:pPr algn="l" fontAlgn="b"/>
                      <a:r>
                        <a:rPr lang="nl-NL" sz="1000" u="none" strike="noStrike">
                          <a:solidFill>
                            <a:schemeClr val="bg1"/>
                          </a:solidFill>
                          <a:effectLst/>
                        </a:rPr>
                        <a:t>resultaat</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Arial" panose="020B0604020202020204" pitchFamily="34" charset="0"/>
                      </a:endParaRPr>
                    </a:p>
                  </a:txBody>
                  <a:tcPr marL="5805" marR="5805" marT="5805" marB="0" anchor="b">
                    <a:solidFill>
                      <a:srgbClr val="FFF12C"/>
                    </a:solidFill>
                  </a:tcPr>
                </a:tc>
                <a:tc>
                  <a:txBody>
                    <a:bodyPr/>
                    <a:lstStyle/>
                    <a:p>
                      <a:pPr algn="r" fontAlgn="b"/>
                      <a:r>
                        <a:rPr lang="nl-NL" sz="1000" u="none" strike="noStrike">
                          <a:solidFill>
                            <a:schemeClr val="bg1"/>
                          </a:solidFill>
                          <a:effectLst/>
                        </a:rPr>
                        <a:t>0</a:t>
                      </a:r>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l" fontAlgn="b"/>
                      <a:endParaRPr lang="nl-NL" sz="1000" b="0" i="0" u="none" strike="noStrike">
                        <a:solidFill>
                          <a:schemeClr val="bg1"/>
                        </a:solidFill>
                        <a:effectLst/>
                        <a:latin typeface="Calibri" panose="020F0502020204030204" pitchFamily="34" charset="0"/>
                      </a:endParaRPr>
                    </a:p>
                  </a:txBody>
                  <a:tcPr marL="5805" marR="5805" marT="5805" marB="0" anchor="b">
                    <a:solidFill>
                      <a:srgbClr val="FFF12C"/>
                    </a:solidFill>
                  </a:tcPr>
                </a:tc>
                <a:tc>
                  <a:txBody>
                    <a:bodyPr/>
                    <a:lstStyle/>
                    <a:p>
                      <a:pPr algn="r" fontAlgn="b"/>
                      <a:r>
                        <a:rPr lang="nl-NL" sz="1000" u="none" strike="noStrike" dirty="0">
                          <a:solidFill>
                            <a:schemeClr val="bg1"/>
                          </a:solidFill>
                          <a:effectLst/>
                        </a:rPr>
                        <a:t>0</a:t>
                      </a:r>
                      <a:endParaRPr lang="nl-NL" sz="1000" b="0" i="0" u="none" strike="noStrike" dirty="0">
                        <a:solidFill>
                          <a:schemeClr val="bg1"/>
                        </a:solidFill>
                        <a:effectLst/>
                        <a:latin typeface="Calibri" panose="020F0502020204030204" pitchFamily="34" charset="0"/>
                      </a:endParaRPr>
                    </a:p>
                  </a:txBody>
                  <a:tcPr marL="5805" marR="5805" marT="5805" marB="0" anchor="b">
                    <a:solidFill>
                      <a:srgbClr val="FFF12C"/>
                    </a:solidFill>
                  </a:tcPr>
                </a:tc>
                <a:extLst>
                  <a:ext uri="{0D108BD9-81ED-4DB2-BD59-A6C34878D82A}">
                    <a16:rowId xmlns:a16="http://schemas.microsoft.com/office/drawing/2014/main" val="4093144684"/>
                  </a:ext>
                </a:extLst>
              </a:tr>
            </a:tbl>
          </a:graphicData>
        </a:graphic>
      </p:graphicFrame>
    </p:spTree>
    <p:extLst>
      <p:ext uri="{BB962C8B-B14F-4D97-AF65-F5344CB8AC3E}">
        <p14:creationId xmlns:p14="http://schemas.microsoft.com/office/powerpoint/2010/main" val="2036942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8C2E7-FA19-4824-A9FA-6ACB1559367B}"/>
              </a:ext>
            </a:extLst>
          </p:cNvPr>
          <p:cNvSpPr>
            <a:spLocks noGrp="1"/>
          </p:cNvSpPr>
          <p:nvPr>
            <p:ph type="title"/>
          </p:nvPr>
        </p:nvSpPr>
        <p:spPr/>
        <p:txBody>
          <a:bodyPr/>
          <a:lstStyle/>
          <a:p>
            <a:r>
              <a:rPr lang="nl-NL" dirty="0"/>
              <a:t>U</a:t>
            </a:r>
            <a:r>
              <a:rPr lang="nl-NL" sz="3600" dirty="0"/>
              <a:t>itleg en verantwoording</a:t>
            </a:r>
            <a:endParaRPr lang="nl-NL" dirty="0"/>
          </a:p>
        </p:txBody>
      </p:sp>
      <p:sp>
        <p:nvSpPr>
          <p:cNvPr id="5" name="Tekstvak 4">
            <a:extLst>
              <a:ext uri="{FF2B5EF4-FFF2-40B4-BE49-F238E27FC236}">
                <a16:creationId xmlns:a16="http://schemas.microsoft.com/office/drawing/2014/main" id="{51BE03EB-727E-4949-B017-2C27682D8909}"/>
              </a:ext>
            </a:extLst>
          </p:cNvPr>
          <p:cNvSpPr txBox="1"/>
          <p:nvPr/>
        </p:nvSpPr>
        <p:spPr>
          <a:xfrm>
            <a:off x="550506" y="2043404"/>
            <a:ext cx="9498563" cy="4524315"/>
          </a:xfrm>
          <a:prstGeom prst="rect">
            <a:avLst/>
          </a:prstGeom>
          <a:noFill/>
        </p:spPr>
        <p:txBody>
          <a:bodyPr wrap="square" rtlCol="0">
            <a:spAutoFit/>
          </a:bodyPr>
          <a:lstStyle/>
          <a:p>
            <a:r>
              <a:rPr lang="nl-NL" dirty="0">
                <a:solidFill>
                  <a:schemeClr val="bg1"/>
                </a:solidFill>
              </a:rPr>
              <a:t>Er is voor dit jaar geen begroting gemaakt, dit door diverse omstandigheden, wisseling van voorzitter/penningmeester. Het resultaat is op 3617,52 euro positief uitgekomen. De grootste redenen voor deze positieve uitkomst : ⦁ Meer sponsor inkomen ⦁ Meer contributie inkomen ⦁ Minder bijeenkomsten ⦁ Minder kosten HCOB</a:t>
            </a:r>
          </a:p>
          <a:p>
            <a:r>
              <a:rPr lang="nl-NL" dirty="0">
                <a:solidFill>
                  <a:schemeClr val="bg1"/>
                </a:solidFill>
              </a:rPr>
              <a:t>Toelichting afzonderlijke posten:</a:t>
            </a:r>
          </a:p>
          <a:p>
            <a:r>
              <a:rPr lang="nl-NL" b="1" dirty="0">
                <a:solidFill>
                  <a:schemeClr val="bg1"/>
                </a:solidFill>
              </a:rPr>
              <a:t>Bijeenkomsten: </a:t>
            </a:r>
            <a:r>
              <a:rPr lang="nl-NL" dirty="0">
                <a:solidFill>
                  <a:schemeClr val="bg1"/>
                </a:solidFill>
              </a:rPr>
              <a:t>Er zijn minder bijeenkomsten geweest dit jaar </a:t>
            </a:r>
          </a:p>
          <a:p>
            <a:r>
              <a:rPr lang="nl-NL" b="1" dirty="0">
                <a:solidFill>
                  <a:schemeClr val="bg1"/>
                </a:solidFill>
              </a:rPr>
              <a:t>HCOB huurkosten: </a:t>
            </a:r>
            <a:r>
              <a:rPr lang="nl-NL" dirty="0">
                <a:solidFill>
                  <a:schemeClr val="bg1"/>
                </a:solidFill>
              </a:rPr>
              <a:t>Kosten zijn gedaald n.a.v. een nieuw contract met de verhuurder. </a:t>
            </a:r>
            <a:r>
              <a:rPr lang="nl-NL" b="1" dirty="0">
                <a:solidFill>
                  <a:schemeClr val="bg1"/>
                </a:solidFill>
              </a:rPr>
              <a:t>Hesjes: </a:t>
            </a:r>
            <a:r>
              <a:rPr lang="nl-NL" dirty="0">
                <a:solidFill>
                  <a:schemeClr val="bg1"/>
                </a:solidFill>
              </a:rPr>
              <a:t>Voorraad is aangevuld</a:t>
            </a:r>
          </a:p>
          <a:p>
            <a:r>
              <a:rPr lang="nl-NL" b="1" dirty="0">
                <a:solidFill>
                  <a:schemeClr val="bg1"/>
                </a:solidFill>
              </a:rPr>
              <a:t>Hosting: </a:t>
            </a:r>
            <a:r>
              <a:rPr lang="nl-NL" dirty="0">
                <a:solidFill>
                  <a:schemeClr val="bg1"/>
                </a:solidFill>
              </a:rPr>
              <a:t>Kosten Niets in veranderd </a:t>
            </a:r>
          </a:p>
          <a:p>
            <a:r>
              <a:rPr lang="nl-NL" b="1" dirty="0">
                <a:solidFill>
                  <a:schemeClr val="bg1"/>
                </a:solidFill>
              </a:rPr>
              <a:t>Kosten Cadeaus: </a:t>
            </a:r>
            <a:r>
              <a:rPr lang="nl-NL" dirty="0">
                <a:solidFill>
                  <a:schemeClr val="bg1"/>
                </a:solidFill>
              </a:rPr>
              <a:t>Afscheid genomen van Alex, Werner, Dennis Hier vallen ook kerstcadeaus onder. </a:t>
            </a:r>
          </a:p>
          <a:p>
            <a:r>
              <a:rPr lang="nl-NL" b="1" dirty="0">
                <a:solidFill>
                  <a:schemeClr val="bg1"/>
                </a:solidFill>
              </a:rPr>
              <a:t>Kosten Rabobank: </a:t>
            </a:r>
            <a:r>
              <a:rPr lang="nl-NL" dirty="0">
                <a:solidFill>
                  <a:schemeClr val="bg1"/>
                </a:solidFill>
              </a:rPr>
              <a:t>Niets in veranderd, fluctueren iets door incasso kosten </a:t>
            </a:r>
          </a:p>
          <a:p>
            <a:r>
              <a:rPr lang="nl-NL" b="1" dirty="0">
                <a:solidFill>
                  <a:schemeClr val="bg1"/>
                </a:solidFill>
              </a:rPr>
              <a:t>Kosten Trainers: </a:t>
            </a:r>
            <a:r>
              <a:rPr lang="nl-NL" dirty="0">
                <a:solidFill>
                  <a:schemeClr val="bg1"/>
                </a:solidFill>
              </a:rPr>
              <a:t>De trainerskosten zijn hoger dan het jaar 2021/2022, Introductie </a:t>
            </a:r>
            <a:r>
              <a:rPr lang="nl-NL" dirty="0" err="1">
                <a:solidFill>
                  <a:schemeClr val="bg1"/>
                </a:solidFill>
              </a:rPr>
              <a:t>flextrainers</a:t>
            </a:r>
            <a:r>
              <a:rPr lang="nl-NL" dirty="0">
                <a:solidFill>
                  <a:schemeClr val="bg1"/>
                </a:solidFill>
              </a:rPr>
              <a:t>, kosten opleiding. Einde Corona, volledig jaar is er training gegeven. </a:t>
            </a:r>
          </a:p>
          <a:p>
            <a:r>
              <a:rPr lang="nl-NL" b="1" dirty="0">
                <a:solidFill>
                  <a:schemeClr val="bg1"/>
                </a:solidFill>
              </a:rPr>
              <a:t>Uitgaven 7HL: </a:t>
            </a:r>
            <a:r>
              <a:rPr lang="nl-NL" dirty="0">
                <a:solidFill>
                  <a:schemeClr val="bg1"/>
                </a:solidFill>
              </a:rPr>
              <a:t>Locatie inclusief drankmunten 1</a:t>
            </a:r>
          </a:p>
          <a:p>
            <a:endParaRPr lang="nl-NL" dirty="0">
              <a:solidFill>
                <a:schemeClr val="bg1"/>
              </a:solidFill>
            </a:endParaRPr>
          </a:p>
        </p:txBody>
      </p:sp>
    </p:spTree>
    <p:extLst>
      <p:ext uri="{BB962C8B-B14F-4D97-AF65-F5344CB8AC3E}">
        <p14:creationId xmlns:p14="http://schemas.microsoft.com/office/powerpoint/2010/main" val="2041522370"/>
      </p:ext>
    </p:extLst>
  </p:cSld>
  <p:clrMapOvr>
    <a:masterClrMapping/>
  </p:clrMapOvr>
</p:sld>
</file>

<file path=ppt/theme/theme1.xml><?xml version="1.0" encoding="utf-8"?>
<a:theme xmlns:a="http://schemas.openxmlformats.org/drawingml/2006/main" name="Berlijn">
  <a:themeElements>
    <a:clrScheme name="Berlij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j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j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TM04033917[[fn=Berlijn]]</Template>
  <TotalTime>0</TotalTime>
  <Words>1315</Words>
  <Application>Microsoft Office PowerPoint</Application>
  <PresentationFormat>Breedbeeld</PresentationFormat>
  <Paragraphs>196</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Trebuchet MS</vt:lpstr>
      <vt:lpstr>Berlijn</vt:lpstr>
      <vt:lpstr>ALV 2023</vt:lpstr>
      <vt:lpstr>AGENDA</vt:lpstr>
      <vt:lpstr>Opening en woord door de voorzitter ’’terugblik en vooruit kijken’’ </vt:lpstr>
      <vt:lpstr>Verslag van de penningmeester en de kascommissie 2021/2024 </vt:lpstr>
      <vt:lpstr>PowerPoint-presentatie</vt:lpstr>
      <vt:lpstr>Boekjaar 2021/2022</vt:lpstr>
      <vt:lpstr>Uitleg en verantwoording</vt:lpstr>
      <vt:lpstr>Boekjaar 2022/2023</vt:lpstr>
      <vt:lpstr>Uitleg en verantwoording</vt:lpstr>
      <vt:lpstr>Uitleg en verantwoording</vt:lpstr>
      <vt:lpstr>Budget 2022-2023</vt:lpstr>
      <vt:lpstr>Verklaring Kascommissie 2021-2022</vt:lpstr>
      <vt:lpstr>Verklaring Kascommissie 2022-2023</vt:lpstr>
      <vt:lpstr>Evenementen Commissie  </vt:lpstr>
      <vt:lpstr>Het Bestuur  </vt:lpstr>
      <vt:lpstr>Rondvraag en sluiting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ALV 2023</dc:title>
  <dc:creator>Sieders, V. (Valentijn)</dc:creator>
  <cp:lastModifiedBy>Sieders, V. (Valentijn)</cp:lastModifiedBy>
  <cp:revision>12</cp:revision>
  <dcterms:created xsi:type="dcterms:W3CDTF">2023-04-25T07:57:14Z</dcterms:created>
  <dcterms:modified xsi:type="dcterms:W3CDTF">2023-04-25T13:41:33Z</dcterms:modified>
</cp:coreProperties>
</file>